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6"/>
  </p:notesMasterIdLst>
  <p:sldIdLst>
    <p:sldId id="269" r:id="rId2"/>
    <p:sldId id="283" r:id="rId3"/>
    <p:sldId id="299" r:id="rId4"/>
    <p:sldId id="284" r:id="rId5"/>
    <p:sldId id="307" r:id="rId6"/>
    <p:sldId id="287" r:id="rId7"/>
    <p:sldId id="288" r:id="rId8"/>
    <p:sldId id="289" r:id="rId9"/>
    <p:sldId id="305" r:id="rId10"/>
    <p:sldId id="290" r:id="rId11"/>
    <p:sldId id="306" r:id="rId12"/>
    <p:sldId id="292" r:id="rId13"/>
    <p:sldId id="295" r:id="rId14"/>
    <p:sldId id="298" r:id="rId15"/>
    <p:sldId id="312" r:id="rId16"/>
    <p:sldId id="310" r:id="rId17"/>
    <p:sldId id="285" r:id="rId18"/>
    <p:sldId id="286" r:id="rId19"/>
    <p:sldId id="309" r:id="rId20"/>
    <p:sldId id="308" r:id="rId21"/>
    <p:sldId id="311" r:id="rId22"/>
    <p:sldId id="313" r:id="rId23"/>
    <p:sldId id="314" r:id="rId24"/>
    <p:sldId id="315" r:id="rId25"/>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田 亘" initials="中田" lastIdx="4" clrIdx="0">
    <p:extLst>
      <p:ext uri="{19B8F6BF-5375-455C-9EA6-DF929625EA0E}">
        <p15:presenceInfo xmlns:p15="http://schemas.microsoft.com/office/powerpoint/2012/main" userId="afd29a766a71ed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FFFF"/>
    <a:srgbClr val="F2A700"/>
    <a:srgbClr val="FF5050"/>
    <a:srgbClr val="000000"/>
    <a:srgbClr val="FF6600"/>
    <a:srgbClr val="D2ECB6"/>
    <a:srgbClr val="DCF0C6"/>
    <a:srgbClr val="D9D9D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91412" autoAdjust="0"/>
  </p:normalViewPr>
  <p:slideViewPr>
    <p:cSldViewPr snapToGrid="0">
      <p:cViewPr varScale="1">
        <p:scale>
          <a:sx n="104" d="100"/>
          <a:sy n="104" d="100"/>
        </p:scale>
        <p:origin x="1956" y="102"/>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01.533"/>
    </inkml:context>
    <inkml:brush xml:id="br0">
      <inkml:brushProperty name="width" value="0.2" units="cm"/>
      <inkml:brushProperty name="height" value="0.2"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12:10:53.658"/>
    </inkml:context>
    <inkml:brush xml:id="br0">
      <inkml:brushProperty name="width" value="0.1" units="cm"/>
      <inkml:brushProperty name="height" value="0.1" units="cm"/>
      <inkml:brushProperty name="color" value="#FFFFFF"/>
    </inkml:brush>
  </inkml:definitions>
  <inkml:trace contextRef="#ctx0" brushRef="#br0">24 0 24575,'-1'0'0,"-2"0"0,-1 0 0,-1 0 0,-1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37.423"/>
    </inkml:context>
    <inkml:brush xml:id="br0">
      <inkml:brushProperty name="width" value="0.1" units="cm"/>
      <inkml:brushProperty name="height" value="0.1" units="cm"/>
      <inkml:brushProperty name="color" value="#33CC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2.018"/>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4.39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5.500"/>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6.97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2.462"/>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7.54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9.411"/>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1.12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19.680"/>
    </inkml:context>
    <inkml:brush xml:id="br0">
      <inkml:brushProperty name="width" value="0.1" units="cm"/>
      <inkml:brushProperty name="height" value="0.1" units="cm"/>
      <inkml:brushProperty name="color" value="#E71224"/>
    </inkml:brush>
  </inkml:definitions>
  <inkml:trace contextRef="#ctx0" brushRef="#br0">1 1 24575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3.600"/>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4.924"/>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6.935"/>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7.978"/>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22.119"/>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29:27.146"/>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39:56.190"/>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0:47.481"/>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1:56.116"/>
    </inkml:context>
    <inkml:brush xml:id="br0">
      <inkml:brushProperty name="width" value="0.17639" units="cm"/>
      <inkml:brushProperty name="height" value="0.17639"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7:59.911"/>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1.730"/>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4.773"/>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69E4E6D-CA91-433C-8D56-03622934BE5C}" type="datetimeFigureOut">
              <a:rPr kumimoji="1" lang="ja-JP" altLang="en-US" smtClean="0"/>
              <a:t>2023/2/1</a:t>
            </a:fld>
            <a:endParaRPr kumimoji="1"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C36DA81-8193-4980-9565-726340B2A604}" type="slidenum">
              <a:rPr kumimoji="1" lang="ja-JP" altLang="en-US" smtClean="0"/>
              <a:t>‹#›</a:t>
            </a:fld>
            <a:endParaRPr kumimoji="1" lang="ja-JP" altLang="en-US"/>
          </a:p>
        </p:txBody>
      </p:sp>
    </p:spTree>
    <p:extLst>
      <p:ext uri="{BB962C8B-B14F-4D97-AF65-F5344CB8AC3E}">
        <p14:creationId xmlns:p14="http://schemas.microsoft.com/office/powerpoint/2010/main" val="35919632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これから「選手の</a:t>
            </a:r>
            <a:r>
              <a:rPr lang="en-US" altLang="ja-JP" sz="1800" dirty="0">
                <a:effectLst/>
                <a:ea typeface="游明朝" panose="02020400000000000000" pitchFamily="18" charset="-128"/>
                <a:cs typeface="Times New Roman" panose="02020603050405020304" pitchFamily="18" charset="0"/>
              </a:rPr>
              <a:t>3</a:t>
            </a:r>
            <a:r>
              <a:rPr lang="ja-JP" altLang="ja-JP" sz="1800" dirty="0">
                <a:effectLst/>
                <a:ea typeface="游明朝" panose="02020400000000000000" pitchFamily="18" charset="-128"/>
                <a:cs typeface="Times New Roman" panose="02020603050405020304" pitchFamily="18" charset="0"/>
              </a:rPr>
              <a:t>次元位置を追跡するバレーボール分析支援システム」と題して、制御工学研究室の佐野が発表します。</a:t>
            </a:r>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a:t>
            </a:fld>
            <a:endParaRPr kumimoji="1" lang="ja-JP" altLang="en-US"/>
          </a:p>
        </p:txBody>
      </p:sp>
    </p:spTree>
    <p:extLst>
      <p:ext uri="{BB962C8B-B14F-4D97-AF65-F5344CB8AC3E}">
        <p14:creationId xmlns:p14="http://schemas.microsoft.com/office/powerpoint/2010/main" val="4120644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結果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と映像を比較したところ、選手位置をおおむね推定でき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また、跳躍時においても問題なく選手位置を推定できました。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しかし、時間が経過するにつれて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、選手位置を推定できなくなる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という課題が新たに見つかりました。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原因として、選手の交差によって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による選手の追跡が途切れたことが考えられます。</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10</a:t>
            </a:fld>
            <a:endParaRPr kumimoji="1" lang="ja-JP" altLang="en-US"/>
          </a:p>
        </p:txBody>
      </p:sp>
    </p:spTree>
    <p:extLst>
      <p:ext uri="{BB962C8B-B14F-4D97-AF65-F5344CB8AC3E}">
        <p14:creationId xmlns:p14="http://schemas.microsoft.com/office/powerpoint/2010/main" val="32337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そこで、先ほどの問題の原因が選手の対応付けにあると考え、手動から自動へと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方法を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変えて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すことにしました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11</a:t>
            </a:fld>
            <a:endParaRPr kumimoji="1" lang="ja-JP" altLang="en-US"/>
          </a:p>
        </p:txBody>
      </p:sp>
    </p:spTree>
    <p:extLst>
      <p:ext uri="{BB962C8B-B14F-4D97-AF65-F5344CB8AC3E}">
        <p14:creationId xmlns:p14="http://schemas.microsoft.com/office/powerpoint/2010/main" val="315606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自動による選手の対応付けについて説明します。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まず、映像ごとに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直線を選ぶ全ての組み合わせを考えます。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この図の場合であれば、カメラ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の直線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本直線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ぶことができます。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よって映像間の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直線の組み合わせは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通りあります。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通りの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直線間</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距離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の近い組み合わせ</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から順に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対応を付けていきます。</a:t>
            </a: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これを映像の全フレームに対して行います。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そして、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先ほどと同様に直線の最近点を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12</a:t>
            </a:fld>
            <a:endParaRPr kumimoji="1" lang="ja-JP" altLang="en-US"/>
          </a:p>
        </p:txBody>
      </p:sp>
    </p:spTree>
    <p:extLst>
      <p:ext uri="{BB962C8B-B14F-4D97-AF65-F5344CB8AC3E}">
        <p14:creationId xmlns:p14="http://schemas.microsoft.com/office/powerpoint/2010/main" val="1291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推定結果を確認したところ、選手位置が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安定せず、選手の対応付けが上手くいかなかったことが分かりました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原因を見つけるため、処理を見直したところ、カメラキャリブレーション</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の時点</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で誤差が生じてい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の誤差は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台目のカメラで約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29cm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13cm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だけありました。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この誤差が生じたまま、選手を通る直線を考えてしまったため、推定結果が安定しなかったと考えました。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13</a:t>
            </a:fld>
            <a:endParaRPr kumimoji="1" lang="ja-JP" altLang="en-US"/>
          </a:p>
        </p:txBody>
      </p:sp>
    </p:spTree>
    <p:extLst>
      <p:ext uri="{BB962C8B-B14F-4D97-AF65-F5344CB8AC3E}">
        <p14:creationId xmlns:p14="http://schemas.microsoft.com/office/powerpoint/2010/main" val="2836675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まとめです。</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本研究では、複数</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台</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のカメラを用いて選手の</a:t>
            </a:r>
            <a:r>
              <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次元位置の追跡に取り組みました。</a:t>
            </a:r>
          </a:p>
          <a:p>
            <a:pPr indent="133350" algn="just"/>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研究</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結果として、</a:t>
            </a:r>
            <a:r>
              <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次元位置を求めることで選手が跳躍した場合</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において</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も位置を推定することができ、先行研究の課題を解決することができました。</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交差</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カメラキャリブレーションの</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精度向上が新たな課題として見つかりました</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中でもカメラキャリブレーションの</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精度が向上</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すれば、自動による選手の対応付けが機能</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し、さらには位置推定の精度向上にもつながる</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と考えています。今後はカメラキャリブレーションをより精度よく行うことを</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目標に</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取り組んでいこうと思います。</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以上で発表を終わります。ご清聴ありがとうございました。</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14</a:t>
            </a:fld>
            <a:endParaRPr kumimoji="1" lang="ja-JP" altLang="en-US"/>
          </a:p>
        </p:txBody>
      </p:sp>
    </p:spTree>
    <p:extLst>
      <p:ext uri="{BB962C8B-B14F-4D97-AF65-F5344CB8AC3E}">
        <p14:creationId xmlns:p14="http://schemas.microsoft.com/office/powerpoint/2010/main" val="221097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現在、</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スポーツ分野では定量的に選手の動きを分析し、改善につなげる科学的な指導が求められています。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中でも</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競技</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では「データバレー」というソフトを用いて試合の分析が行われています。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ソフトの操作が難し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いことや、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位置を主観で決めてしまうといった課題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が</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そこで先行研究では、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台のカメラで撮影</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映像から自動的に選手位置を推定するシステムを開発しました。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しかし、選手が跳躍している場合に正しく位置を推定できないという課題がありました。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バレーボール競技では頻繁に跳躍を行うため、この課題の解決が必須だと考えました。</a:t>
            </a: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2</a:t>
            </a:fld>
            <a:endParaRPr kumimoji="1" lang="ja-JP" altLang="en-US"/>
          </a:p>
        </p:txBody>
      </p:sp>
    </p:spTree>
    <p:extLst>
      <p:ext uri="{BB962C8B-B14F-4D97-AF65-F5344CB8AC3E}">
        <p14:creationId xmlns:p14="http://schemas.microsoft.com/office/powerpoint/2010/main" val="302642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そこで本研究では、複数台のカメラを用いて選手の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次元位置を追跡し、先行研究の課題を解決することを目的としました。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3</a:t>
            </a:fld>
            <a:endParaRPr kumimoji="1" lang="ja-JP" altLang="en-US"/>
          </a:p>
        </p:txBody>
      </p:sp>
    </p:spTree>
    <p:extLst>
      <p:ext uri="{BB962C8B-B14F-4D97-AF65-F5344CB8AC3E}">
        <p14:creationId xmlns:p14="http://schemas.microsoft.com/office/powerpoint/2010/main" val="380764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はじめにコートの撮影を行います。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複数台のカメラでコートを撮影しますが、本研究では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撮影に用いたカメラは、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Apple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社の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iPhone 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のアウトカメラで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、一般に普及しているような性能になります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コートの撮影条件として、撮影中はカメラを動かさないようにします。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4</a:t>
            </a:fld>
            <a:endParaRPr kumimoji="1" lang="ja-JP" altLang="en-US"/>
          </a:p>
        </p:txBody>
      </p:sp>
    </p:spTree>
    <p:extLst>
      <p:ext uri="{BB962C8B-B14F-4D97-AF65-F5344CB8AC3E}">
        <p14:creationId xmlns:p14="http://schemas.microsoft.com/office/powerpoint/2010/main" val="352695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撮影した映像から選手位置を推定するには、カメラの位置や姿勢といった情報が必要になります。</a:t>
            </a: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しかし、試合を撮影する前に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と姿勢</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測定するのは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、非常に手間がかか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情報を得るためにカメラキャリブレーションを行います。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カメラの情報は、カメラ内部パラメータとカメラ外部パラメータに分かれて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はじめにカメラ内部パラメータですが、これはカメラの焦点距離と光学的中心の情報を含んでいます。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これを推定するためには、キャリブレーションパターンというものを様々な画角から撮影し、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それらの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再投影誤差が小さくなるようにパラメータを決定します。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続いて、カメラ外部パラメータですが、これは撮影している際のカメラ位置と姿勢の情報を含んでいます。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これを推定するためには、既に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次元</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位置が分かっているポイントが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映像のどこに映っているかを対応付け、それらの再投影誤差が小さくなるようにパラメータを決定します。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5</a:t>
            </a:fld>
            <a:endParaRPr kumimoji="1" lang="ja-JP" altLang="en-US"/>
          </a:p>
        </p:txBody>
      </p:sp>
    </p:spTree>
    <p:extLst>
      <p:ext uri="{BB962C8B-B14F-4D97-AF65-F5344CB8AC3E}">
        <p14:creationId xmlns:p14="http://schemas.microsoft.com/office/powerpoint/2010/main" val="173151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続いて、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というライブラリを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用い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、選手の姿勢を推定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さらには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を行います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位置を腰の位置に設定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しました。そのため、</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で得られる姿勢の中で腰の位置のみを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取り出して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6</a:t>
            </a:fld>
            <a:endParaRPr kumimoji="1" lang="ja-JP" altLang="en-US"/>
          </a:p>
        </p:txBody>
      </p:sp>
    </p:spTree>
    <p:extLst>
      <p:ext uri="{BB962C8B-B14F-4D97-AF65-F5344CB8AC3E}">
        <p14:creationId xmlns:p14="http://schemas.microsoft.com/office/powerpoint/2010/main" val="335689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を振り分けて追跡することができますが、映像を独立に処理するため、同じ選手であっても映像ごとに異なる</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を振り分けてしまいます。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この後、映像間の選手の対応が必要になるので、目視によって同じ選手を対応付けます。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7</a:t>
            </a:fld>
            <a:endParaRPr kumimoji="1" lang="ja-JP" altLang="en-US"/>
          </a:p>
        </p:txBody>
      </p:sp>
    </p:spTree>
    <p:extLst>
      <p:ext uri="{BB962C8B-B14F-4D97-AF65-F5344CB8AC3E}">
        <p14:creationId xmlns:p14="http://schemas.microsoft.com/office/powerpoint/2010/main" val="81796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最後に、選手の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推定を行います。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選手位置の推定方法ですが、同じ選手を通る直線を各映像で選び、それらの直線の最近点を選手位置として推定します。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選手を通る直線を定義する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ために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カメラの焦点距離と</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によって得られた腰の画像座標</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を組み合わせて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、カメラから選手の腰に向かうベクトルをカメラ座標系で定義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これに媒介変数をかけると直線を定義できま</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しかし、カメラ座標系はカメラごとに存在するため、</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それぞれ直線の座標系が異な</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ってしまい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ことができません。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8</a:t>
            </a:fld>
            <a:endParaRPr kumimoji="1" lang="ja-JP" altLang="en-US"/>
          </a:p>
        </p:txBody>
      </p:sp>
    </p:spTree>
    <p:extLst>
      <p:ext uri="{BB962C8B-B14F-4D97-AF65-F5344CB8AC3E}">
        <p14:creationId xmlns:p14="http://schemas.microsoft.com/office/powerpoint/2010/main" val="7282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そこでカメラ位置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姿勢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を用いて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、カメラ座標系から実空間座標系</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変換します。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これによって全ての直線を同じ座標系で考えることができ、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最近点を計算することで</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選手位置を求めることができます。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9</a:t>
            </a:fld>
            <a:endParaRPr kumimoji="1" lang="ja-JP" altLang="en-US"/>
          </a:p>
        </p:txBody>
      </p:sp>
    </p:spTree>
    <p:extLst>
      <p:ext uri="{BB962C8B-B14F-4D97-AF65-F5344CB8AC3E}">
        <p14:creationId xmlns:p14="http://schemas.microsoft.com/office/powerpoint/2010/main" val="5583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sz="1400"/>
            </a:lvl1pPr>
          </a:lstStyle>
          <a:p>
            <a:fld id="{CFCEAFFB-16E4-4FFE-B2C5-A5F96E944BB4}" type="datetime1">
              <a:rPr kumimoji="1" lang="ja-JP" altLang="en-US" smtClean="0"/>
              <a:pPr/>
              <a:t>2023/2/1</a:t>
            </a:fld>
            <a:endParaRPr kumimoji="1" lang="ja-JP" altLang="en-US" dirty="0"/>
          </a:p>
        </p:txBody>
      </p:sp>
      <p:sp>
        <p:nvSpPr>
          <p:cNvPr id="6" name="Slide Number Placeholder 5"/>
          <p:cNvSpPr>
            <a:spLocks noGrp="1"/>
          </p:cNvSpPr>
          <p:nvPr>
            <p:ph type="sldNum" sz="quarter" idx="12"/>
          </p:nvPr>
        </p:nvSpPr>
        <p:spPr/>
        <p:txBody>
          <a:bodyPr/>
          <a:lstStyle>
            <a:lvl1pPr>
              <a:defRPr sz="1400" b="1"/>
            </a:lvl1pPr>
          </a:lstStyle>
          <a:p>
            <a:fld id="{E2856846-1EF8-4374-B523-FE9A680A5F89}" type="slidenum">
              <a:rPr kumimoji="1" lang="ja-JP" altLang="en-US" smtClean="0"/>
              <a:pPr/>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45F40922-5495-466F-8C75-8B5A7A510380}"/>
              </a:ext>
            </a:extLst>
          </p:cNvPr>
          <p:cNvGrpSpPr/>
          <p:nvPr userDrawn="1"/>
        </p:nvGrpSpPr>
        <p:grpSpPr>
          <a:xfrm>
            <a:off x="6119344" y="5639159"/>
            <a:ext cx="2925343" cy="654618"/>
            <a:chOff x="6160907" y="4927256"/>
            <a:chExt cx="2925343" cy="654618"/>
          </a:xfrm>
        </p:grpSpPr>
        <p:pic>
          <p:nvPicPr>
            <p:cNvPr id="11" name="図 10">
              <a:extLst>
                <a:ext uri="{FF2B5EF4-FFF2-40B4-BE49-F238E27FC236}">
                  <a16:creationId xmlns:a16="http://schemas.microsoft.com/office/drawing/2014/main" id="{41413F20-1B21-4D3B-B608-467F31645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3980" y="4927256"/>
              <a:ext cx="482270" cy="632309"/>
            </a:xfrm>
            <a:prstGeom prst="rect">
              <a:avLst/>
            </a:prstGeom>
          </p:spPr>
        </p:pic>
        <p:sp>
          <p:nvSpPr>
            <p:cNvPr id="12" name="テキスト ボックス 11">
              <a:extLst>
                <a:ext uri="{FF2B5EF4-FFF2-40B4-BE49-F238E27FC236}">
                  <a16:creationId xmlns:a16="http://schemas.microsoft.com/office/drawing/2014/main" id="{027BC8A3-A851-40D4-8AFF-066C3E4F62C4}"/>
                </a:ext>
              </a:extLst>
            </p:cNvPr>
            <p:cNvSpPr txBox="1"/>
            <p:nvPr/>
          </p:nvSpPr>
          <p:spPr>
            <a:xfrm>
              <a:off x="6160907" y="5074043"/>
              <a:ext cx="2443073" cy="507831"/>
            </a:xfrm>
            <a:prstGeom prst="rect">
              <a:avLst/>
            </a:prstGeom>
            <a:noFill/>
          </p:spPr>
          <p:txBody>
            <a:bodyPr wrap="square" rtlCol="0">
              <a:spAutoFit/>
            </a:bodyPr>
            <a:lstStyle/>
            <a:p>
              <a:pPr algn="l"/>
              <a:r>
                <a:rPr kumimoji="1" lang="en-US" altLang="ja-JP" sz="1350" dirty="0">
                  <a:solidFill>
                    <a:srgbClr val="FF0000"/>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a:t>
              </a:r>
              <a:r>
                <a:rPr kumimoji="1" lang="en-US" altLang="ja-JP" sz="1350" dirty="0">
                  <a:solidFill>
                    <a:srgbClr val="FF0000"/>
                  </a:solidFill>
                  <a:latin typeface="Bodoni MT Black" panose="02070A03080606020203" pitchFamily="18" charset="0"/>
                </a:rPr>
                <a:t>S</a:t>
              </a:r>
              <a:r>
                <a:rPr kumimoji="1" lang="en-US" altLang="ja-JP" sz="1350" dirty="0">
                  <a:latin typeface="Bodoni MT Black" panose="02070A03080606020203" pitchFamily="18" charset="0"/>
                </a:rPr>
                <a:t>ystem </a:t>
              </a:r>
            </a:p>
            <a:p>
              <a:pPr algn="r"/>
              <a:r>
                <a:rPr kumimoji="1" lang="en-US" altLang="ja-JP" sz="1350" dirty="0">
                  <a:solidFill>
                    <a:srgbClr val="FF0000"/>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rgbClr val="FF0000"/>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grpSp>
    </p:spTree>
    <p:extLst>
      <p:ext uri="{BB962C8B-B14F-4D97-AF65-F5344CB8AC3E}">
        <p14:creationId xmlns:p14="http://schemas.microsoft.com/office/powerpoint/2010/main" val="142997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D3C9CF4-CE6B-4C9D-88F9-673EE74768DD}" type="datetime1">
              <a:rPr kumimoji="1" lang="ja-JP" altLang="en-US" smtClean="0"/>
              <a:t>2023/2/1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158045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14AADA-ADA7-4C17-985B-D4A44CF755AC}" type="datetime1">
              <a:rPr kumimoji="1" lang="ja-JP" altLang="en-US" smtClean="0"/>
              <a:t>2023/2/1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7414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241591" y="6459784"/>
            <a:ext cx="1854203" cy="365125"/>
          </a:xfrm>
        </p:spPr>
        <p:txBody>
          <a:bodyPr/>
          <a:lstStyle>
            <a:lvl1pPr>
              <a:defRPr sz="1800"/>
            </a:lvl1pPr>
          </a:lstStyle>
          <a:p>
            <a:fld id="{0151172D-7DA2-4A96-B0BD-2B45E6470C11}" type="datetime1">
              <a:rPr kumimoji="1" lang="ja-JP" altLang="en-US" smtClean="0"/>
              <a:pPr/>
              <a:t>2023/2/1</a:t>
            </a:fld>
            <a:endParaRPr kumimoji="1" lang="ja-JP" altLang="en-US"/>
          </a:p>
        </p:txBody>
      </p:sp>
      <p:sp>
        <p:nvSpPr>
          <p:cNvPr id="6" name="Slide Number Placeholder 5"/>
          <p:cNvSpPr>
            <a:spLocks noGrp="1"/>
          </p:cNvSpPr>
          <p:nvPr>
            <p:ph type="sldNum" sz="quarter" idx="12"/>
          </p:nvPr>
        </p:nvSpPr>
        <p:spPr/>
        <p:txBody>
          <a:bodyPr/>
          <a:lstStyle>
            <a:lvl1pPr>
              <a:defRPr sz="1800"/>
            </a:lvl1pPr>
          </a:lstStyle>
          <a:p>
            <a:fld id="{E2856846-1EF8-4374-B523-FE9A680A5F89}" type="slidenum">
              <a:rPr kumimoji="1" lang="ja-JP" altLang="en-US" smtClean="0"/>
              <a:pPr/>
              <a:t>‹#›</a:t>
            </a:fld>
            <a:endParaRPr kumimoji="1" lang="ja-JP" altLang="en-US"/>
          </a:p>
        </p:txBody>
      </p:sp>
    </p:spTree>
    <p:extLst>
      <p:ext uri="{BB962C8B-B14F-4D97-AF65-F5344CB8AC3E}">
        <p14:creationId xmlns:p14="http://schemas.microsoft.com/office/powerpoint/2010/main" val="124975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F222AC3-3E4E-4AD4-84F5-98520CA0E6EA}" type="datetime1">
              <a:rPr kumimoji="1" lang="ja-JP" altLang="en-US" smtClean="0"/>
              <a:t>2023/2/1</a:t>
            </a:fld>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6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1577F813-079C-4449-A913-7FC367B3719B}" type="datetime1">
              <a:rPr kumimoji="1" lang="ja-JP" altLang="en-US" smtClean="0"/>
              <a:t>2023/2/1</a:t>
            </a:fld>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74771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E9DE11E-121B-4DF1-A7C7-F22F79D5863C}" type="datetime1">
              <a:rPr kumimoji="1" lang="ja-JP" altLang="en-US" smtClean="0"/>
              <a:t>2023/2/1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9820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896984"/>
          </a:xfrm>
          <a:solidFill>
            <a:schemeClr val="accent2"/>
          </a:solidFill>
        </p:spPr>
        <p:txBody>
          <a:bodyPr anchor="ctr">
            <a:normAutofit/>
          </a:bodyPr>
          <a:lstStyle>
            <a:lvl1pPr>
              <a:defRPr sz="3600" b="1">
                <a:solidFill>
                  <a:schemeClr val="bg1"/>
                </a:solidFill>
              </a:defRPr>
            </a:lvl1p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5" name="Slide Number Placeholder 4"/>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8159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userDrawn="1"/>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B65AAA-4C39-4533-9757-B6DE8CE5EC87}" type="datetime1">
              <a:rPr kumimoji="1" lang="ja-JP" altLang="en-US" smtClean="0"/>
              <a:t>2023/2/1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7897FAB4-C10F-F941-9FD8-4E7751AAC440}"/>
              </a:ext>
            </a:extLst>
          </p:cNvPr>
          <p:cNvSpPr txBox="1"/>
          <p:nvPr userDrawn="1"/>
        </p:nvSpPr>
        <p:spPr>
          <a:xfrm>
            <a:off x="2998879"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152051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9E10A35-18E7-4C34-A608-8F9C6570FF17}" type="datetime1">
              <a:rPr kumimoji="1" lang="ja-JP" altLang="en-US" smtClean="0"/>
              <a:t>2023/2/1</a:t>
            </a:fld>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9135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510F7-DF63-4592-B9AC-44F49C49724F}" type="datetime1">
              <a:rPr kumimoji="1" lang="ja-JP" altLang="en-US" smtClean="0"/>
              <a:t>2023/2/1</a:t>
            </a:fld>
            <a:endParaRPr kumimoji="1" lang="ja-JP" alt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r>
              <a:rPr kumimoji="1" lang="zh-TW" altLang="en-US" dirty="0"/>
              <a:t>長岡高専　電子制御工学科　制御工学研究室</a:t>
            </a:r>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80208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1600" b="1">
                <a:solidFill>
                  <a:srgbClr val="FFFFFF"/>
                </a:solidFill>
                <a:latin typeface="+mn-lt"/>
              </a:defRPr>
            </a:lvl1pPr>
          </a:lstStyle>
          <a:p>
            <a:fld id="{8209CCA8-EEE3-4970-ACF8-17990B1D87EC}" type="datetime1">
              <a:rPr kumimoji="1" lang="ja-JP" altLang="en-US" smtClean="0"/>
              <a:pPr/>
              <a:t>2023/2/1</a:t>
            </a:fld>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600" b="1">
                <a:solidFill>
                  <a:srgbClr val="FFFFFF"/>
                </a:solidFill>
                <a:latin typeface="+mn-ea"/>
                <a:ea typeface="+mn-ea"/>
              </a:defRPr>
            </a:lvl1pPr>
          </a:lstStyle>
          <a:p>
            <a:fld id="{E2856846-1EF8-4374-B523-FE9A680A5F89}" type="slidenum">
              <a:rPr kumimoji="1" lang="ja-JP" altLang="en-US" smtClean="0"/>
              <a:pPr/>
              <a:t>‹#›</a:t>
            </a:fld>
            <a:endParaRPr kumimoji="1" lang="ja-JP" altLang="en-US" dirty="0"/>
          </a:p>
        </p:txBody>
      </p:sp>
      <p:sp>
        <p:nvSpPr>
          <p:cNvPr id="10" name="テキスト ボックス 9">
            <a:extLst>
              <a:ext uri="{FF2B5EF4-FFF2-40B4-BE49-F238E27FC236}">
                <a16:creationId xmlns:a16="http://schemas.microsoft.com/office/drawing/2014/main" id="{BB72CAFF-937D-424D-B844-CD44820B1698}"/>
              </a:ext>
            </a:extLst>
          </p:cNvPr>
          <p:cNvSpPr txBox="1"/>
          <p:nvPr userDrawn="1"/>
        </p:nvSpPr>
        <p:spPr>
          <a:xfrm>
            <a:off x="2984674"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8162286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ea"/>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image" Target="../media/image180.png"/><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ustomXml" Target="../ink/ink7.xml"/><Relationship Id="rId11" Type="http://schemas.openxmlformats.org/officeDocument/2006/relationships/customXml" Target="../ink/ink10.xml"/><Relationship Id="rId5" Type="http://schemas.openxmlformats.org/officeDocument/2006/relationships/image" Target="../media/image14.svg"/><Relationship Id="rId10" Type="http://schemas.openxmlformats.org/officeDocument/2006/relationships/slide" Target="slide15.xml"/><Relationship Id="rId4" Type="http://schemas.openxmlformats.org/officeDocument/2006/relationships/image" Target="../media/image13.pn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3.mp4"/><Relationship Id="rId7" Type="http://schemas.openxmlformats.org/officeDocument/2006/relationships/image" Target="../media/image1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video" Target="../media/media3.mp4"/><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6.xml"/><Relationship Id="rId18" Type="http://schemas.openxmlformats.org/officeDocument/2006/relationships/slide" Target="slide15.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4.xml"/><Relationship Id="rId17" Type="http://schemas.openxmlformats.org/officeDocument/2006/relationships/slide" Target="slide17.xml"/><Relationship Id="rId2" Type="http://schemas.openxmlformats.org/officeDocument/2006/relationships/slide" Target="slide2.xml"/><Relationship Id="rId16" Type="http://schemas.openxmlformats.org/officeDocument/2006/relationships/slide" Target="slide21.xml"/><Relationship Id="rId20" Type="http://schemas.openxmlformats.org/officeDocument/2006/relationships/slide" Target="slide24.xml"/><Relationship Id="rId1" Type="http://schemas.openxmlformats.org/officeDocument/2006/relationships/slideLayout" Target="../slideLayouts/slideLayout6.xml"/><Relationship Id="rId6" Type="http://schemas.openxmlformats.org/officeDocument/2006/relationships/slide" Target="slide6.xml"/><Relationship Id="rId11" Type="http://schemas.openxmlformats.org/officeDocument/2006/relationships/slide" Target="slide13.xml"/><Relationship Id="rId5" Type="http://schemas.openxmlformats.org/officeDocument/2006/relationships/slide" Target="slide5.xml"/><Relationship Id="rId15" Type="http://schemas.openxmlformats.org/officeDocument/2006/relationships/slide" Target="slide20.xml"/><Relationship Id="rId10" Type="http://schemas.openxmlformats.org/officeDocument/2006/relationships/slide" Target="slide12.xml"/><Relationship Id="rId19" Type="http://schemas.openxmlformats.org/officeDocument/2006/relationships/slide" Target="slide22.xml"/><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slide" Target="slide19.xml"/></Relationships>
</file>

<file path=ppt/slides/_rels/slide16.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5.mp4"/><Relationship Id="rId7" Type="http://schemas.openxmlformats.org/officeDocument/2006/relationships/image" Target="../media/image2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2.png"/><Relationship Id="rId5" Type="http://schemas.openxmlformats.org/officeDocument/2006/relationships/slideLayout" Target="../slideLayouts/slideLayout6.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customXml" Target="../ink/ink19.xml"/><Relationship Id="rId18" Type="http://schemas.openxmlformats.org/officeDocument/2006/relationships/customXml" Target="../ink/ink24.xml"/><Relationship Id="rId3" Type="http://schemas.openxmlformats.org/officeDocument/2006/relationships/image" Target="../media/image24.jpg"/><Relationship Id="rId7" Type="http://schemas.openxmlformats.org/officeDocument/2006/relationships/customXml" Target="../ink/ink13.xml"/><Relationship Id="rId12" Type="http://schemas.openxmlformats.org/officeDocument/2006/relationships/customXml" Target="../ink/ink18.xml"/><Relationship Id="rId17" Type="http://schemas.openxmlformats.org/officeDocument/2006/relationships/customXml" Target="../ink/ink23.xml"/><Relationship Id="rId2" Type="http://schemas.openxmlformats.org/officeDocument/2006/relationships/image" Target="../media/image9.png"/><Relationship Id="rId16" Type="http://schemas.openxmlformats.org/officeDocument/2006/relationships/customXml" Target="../ink/ink22.xml"/><Relationship Id="rId1" Type="http://schemas.openxmlformats.org/officeDocument/2006/relationships/slideLayout" Target="../slideLayouts/slideLayout6.xml"/><Relationship Id="rId6" Type="http://schemas.openxmlformats.org/officeDocument/2006/relationships/customXml" Target="../ink/ink12.xml"/><Relationship Id="rId11" Type="http://schemas.openxmlformats.org/officeDocument/2006/relationships/customXml" Target="../ink/ink17.xml"/><Relationship Id="rId5" Type="http://schemas.openxmlformats.org/officeDocument/2006/relationships/image" Target="../media/image10.png"/><Relationship Id="rId15" Type="http://schemas.openxmlformats.org/officeDocument/2006/relationships/customXml" Target="../ink/ink21.xml"/><Relationship Id="rId10" Type="http://schemas.openxmlformats.org/officeDocument/2006/relationships/customXml" Target="../ink/ink16.xml"/><Relationship Id="rId19" Type="http://schemas.openxmlformats.org/officeDocument/2006/relationships/slide" Target="slide15.xml"/><Relationship Id="rId4" Type="http://schemas.openxmlformats.org/officeDocument/2006/relationships/customXml" Target="../ink/ink11.xml"/><Relationship Id="rId9" Type="http://schemas.openxmlformats.org/officeDocument/2006/relationships/customXml" Target="../ink/ink15.xml"/><Relationship Id="rId14" Type="http://schemas.openxmlformats.org/officeDocument/2006/relationships/customXml" Target="../ink/ink2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ustomXml" Target="../ink/ink1.xml"/><Relationship Id="rId11" Type="http://schemas.openxmlformats.org/officeDocument/2006/relationships/slide" Target="slide15.xml"/><Relationship Id="rId5" Type="http://schemas.openxmlformats.org/officeDocument/2006/relationships/image" Target="../media/image14.sv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150.png"/><Relationship Id="rId12"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ustomXml" Target="../ink/ink4.xml"/><Relationship Id="rId11" Type="http://schemas.openxmlformats.org/officeDocument/2006/relationships/image" Target="../media/image17.png"/><Relationship Id="rId5" Type="http://schemas.openxmlformats.org/officeDocument/2006/relationships/image" Target="../media/image14.svg"/><Relationship Id="rId10"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0DA14-926E-46C8-8BE0-8B94A4EDB6A3}"/>
              </a:ext>
            </a:extLst>
          </p:cNvPr>
          <p:cNvSpPr>
            <a:spLocks noGrp="1"/>
          </p:cNvSpPr>
          <p:nvPr>
            <p:ph type="ctrTitle"/>
          </p:nvPr>
        </p:nvSpPr>
        <p:spPr>
          <a:xfrm>
            <a:off x="822960" y="758952"/>
            <a:ext cx="7543800" cy="3566160"/>
          </a:xfrm>
        </p:spPr>
        <p:txBody>
          <a:bodyPr/>
          <a:lstStyle/>
          <a:p>
            <a:r>
              <a:rPr kumimoji="1" lang="en-US" altLang="ja-JP" b="1">
                <a:solidFill>
                  <a:schemeClr val="tx1">
                    <a:lumMod val="75000"/>
                    <a:lumOff val="25000"/>
                  </a:schemeClr>
                </a:solidFill>
              </a:rPr>
              <a:t>C-3</a:t>
            </a:r>
            <a:br>
              <a:rPr kumimoji="1" lang="en-US" altLang="ja-JP" dirty="0">
                <a:solidFill>
                  <a:schemeClr val="tx1">
                    <a:lumMod val="75000"/>
                    <a:lumOff val="25000"/>
                  </a:schemeClr>
                </a:solidFill>
              </a:rPr>
            </a:br>
            <a:r>
              <a:rPr lang="ja-JP" altLang="en-US" sz="3600" b="1" dirty="0">
                <a:solidFill>
                  <a:schemeClr val="tx1">
                    <a:lumMod val="75000"/>
                    <a:lumOff val="25000"/>
                  </a:schemeClr>
                </a:solidFill>
              </a:rPr>
              <a:t>選手の</a:t>
            </a:r>
            <a:r>
              <a:rPr lang="en-US" altLang="ja-JP" sz="3600" b="1" dirty="0">
                <a:solidFill>
                  <a:schemeClr val="tx1">
                    <a:lumMod val="75000"/>
                    <a:lumOff val="25000"/>
                  </a:schemeClr>
                </a:solidFill>
              </a:rPr>
              <a:t>3</a:t>
            </a:r>
            <a:r>
              <a:rPr lang="ja-JP" altLang="en-US" sz="3600" b="1" dirty="0">
                <a:solidFill>
                  <a:schemeClr val="tx1">
                    <a:lumMod val="75000"/>
                    <a:lumOff val="25000"/>
                  </a:schemeClr>
                </a:solidFill>
              </a:rPr>
              <a:t>次元位置を追跡する</a:t>
            </a:r>
            <a:br>
              <a:rPr lang="en-US" altLang="ja-JP" sz="3600" b="1" dirty="0">
                <a:solidFill>
                  <a:schemeClr val="tx1">
                    <a:lumMod val="75000"/>
                    <a:lumOff val="25000"/>
                  </a:schemeClr>
                </a:solidFill>
              </a:rPr>
            </a:br>
            <a:r>
              <a:rPr lang="ja-JP" altLang="en-US" sz="3600" b="1" dirty="0">
                <a:solidFill>
                  <a:schemeClr val="tx1">
                    <a:lumMod val="75000"/>
                    <a:lumOff val="25000"/>
                  </a:schemeClr>
                </a:solidFill>
              </a:rPr>
              <a:t>バレーボール分析支援システム</a:t>
            </a:r>
            <a:endParaRPr kumimoji="1" lang="ja-JP" altLang="en-US" sz="3600" b="1" dirty="0">
              <a:solidFill>
                <a:schemeClr val="tx1">
                  <a:lumMod val="75000"/>
                  <a:lumOff val="25000"/>
                </a:schemeClr>
              </a:solidFill>
            </a:endParaRPr>
          </a:p>
        </p:txBody>
      </p:sp>
      <p:sp>
        <p:nvSpPr>
          <p:cNvPr id="3" name="字幕 2">
            <a:extLst>
              <a:ext uri="{FF2B5EF4-FFF2-40B4-BE49-F238E27FC236}">
                <a16:creationId xmlns:a16="http://schemas.microsoft.com/office/drawing/2014/main" id="{168C4CC4-33A3-4E9A-B3B5-8B7E782A0C06}"/>
              </a:ext>
            </a:extLst>
          </p:cNvPr>
          <p:cNvSpPr>
            <a:spLocks noGrp="1"/>
          </p:cNvSpPr>
          <p:nvPr>
            <p:ph type="subTitle" idx="1"/>
          </p:nvPr>
        </p:nvSpPr>
        <p:spPr/>
        <p:txBody>
          <a:bodyPr/>
          <a:lstStyle/>
          <a:p>
            <a:pPr algn="r"/>
            <a:r>
              <a:rPr lang="ja-JP" altLang="en-US" dirty="0"/>
              <a:t>制御工学研究室</a:t>
            </a:r>
            <a:r>
              <a:rPr lang="en-US" altLang="ja-JP" dirty="0"/>
              <a:t>  </a:t>
            </a:r>
            <a:r>
              <a:rPr lang="ja-JP" altLang="en-US" dirty="0"/>
              <a:t>佐野裕馬　</a:t>
            </a:r>
            <a:endParaRPr lang="en-US" altLang="ja-JP" dirty="0"/>
          </a:p>
          <a:p>
            <a:pPr algn="r"/>
            <a:r>
              <a:rPr lang="ja-JP" altLang="en-US" dirty="0"/>
              <a:t>指導教員　外山茂浩</a:t>
            </a:r>
            <a:endParaRPr lang="ja-JP" altLang="en-US" b="1" cap="none" dirty="0">
              <a:solidFill>
                <a:schemeClr val="tx1"/>
              </a:solidFill>
            </a:endParaRPr>
          </a:p>
          <a:p>
            <a:pPr algn="r"/>
            <a:endParaRPr kumimoji="1" lang="ja-JP" altLang="en-US" dirty="0"/>
          </a:p>
        </p:txBody>
      </p:sp>
    </p:spTree>
    <p:extLst>
      <p:ext uri="{BB962C8B-B14F-4D97-AF65-F5344CB8AC3E}">
        <p14:creationId xmlns:p14="http://schemas.microsoft.com/office/powerpoint/2010/main" val="1795960797"/>
      </p:ext>
    </p:extLst>
  </p:cSld>
  <p:clrMapOvr>
    <a:masterClrMapping/>
  </p:clrMapOvr>
  <mc:AlternateContent xmlns:mc="http://schemas.openxmlformats.org/markup-compatibility/2006" xmlns:p14="http://schemas.microsoft.com/office/powerpoint/2010/main">
    <mc:Choice Requires="p14">
      <p:transition spd="slow" p14:dur="2000" advTm="17677"/>
    </mc:Choice>
    <mc:Fallback xmlns="">
      <p:transition spd="slow" advTm="176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6BF1C-4759-71E9-7A3E-452AEF9D5482}"/>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手動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0D948C7E-BAFF-E270-4C3E-9785BBE711C0}"/>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FE68E506-5832-0C00-C86C-A07323228218}"/>
              </a:ext>
            </a:extLst>
          </p:cNvPr>
          <p:cNvSpPr>
            <a:spLocks noGrp="1"/>
          </p:cNvSpPr>
          <p:nvPr>
            <p:ph type="sldNum" sz="quarter" idx="12"/>
          </p:nvPr>
        </p:nvSpPr>
        <p:spPr/>
        <p:txBody>
          <a:bodyPr/>
          <a:lstStyle/>
          <a:p>
            <a:fld id="{E2856846-1EF8-4374-B523-FE9A680A5F89}" type="slidenum">
              <a:rPr kumimoji="1" lang="ja-JP" altLang="en-US" smtClean="0"/>
              <a:t>10</a:t>
            </a:fld>
            <a:endParaRPr kumimoji="1" lang="ja-JP" altLang="en-US"/>
          </a:p>
        </p:txBody>
      </p:sp>
      <p:pic>
        <p:nvPicPr>
          <p:cNvPr id="9" name="not_auto">
            <a:hlinkClick r:id="" action="ppaction://media"/>
            <a:extLst>
              <a:ext uri="{FF2B5EF4-FFF2-40B4-BE49-F238E27FC236}">
                <a16:creationId xmlns:a16="http://schemas.microsoft.com/office/drawing/2014/main" id="{62CCD0CE-BF29-3C63-0584-1D6442DADC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1999" y="2143123"/>
            <a:ext cx="4572002" cy="2571751"/>
          </a:xfrm>
          <a:prstGeom prst="rect">
            <a:avLst/>
          </a:prstGeom>
        </p:spPr>
      </p:pic>
      <p:sp>
        <p:nvSpPr>
          <p:cNvPr id="11" name="テキスト ボックス 10">
            <a:extLst>
              <a:ext uri="{FF2B5EF4-FFF2-40B4-BE49-F238E27FC236}">
                <a16:creationId xmlns:a16="http://schemas.microsoft.com/office/drawing/2014/main" id="{F51A4F20-4D2F-CCD5-7978-4A10A98A0797}"/>
              </a:ext>
            </a:extLst>
          </p:cNvPr>
          <p:cNvSpPr txBox="1"/>
          <p:nvPr/>
        </p:nvSpPr>
        <p:spPr>
          <a:xfrm>
            <a:off x="213064" y="1127465"/>
            <a:ext cx="4491935" cy="769441"/>
          </a:xfrm>
          <a:prstGeom prst="rect">
            <a:avLst/>
          </a:prstGeom>
          <a:noFill/>
        </p:spPr>
        <p:txBody>
          <a:bodyPr wrap="none" rtlCol="0">
            <a:spAutoFit/>
          </a:bodyPr>
          <a:lstStyle/>
          <a:p>
            <a:r>
              <a:rPr kumimoji="1" lang="ja-JP" altLang="en-US" sz="2400" b="1" dirty="0">
                <a:solidFill>
                  <a:schemeClr val="tx1">
                    <a:lumMod val="75000"/>
                    <a:lumOff val="25000"/>
                  </a:schemeClr>
                </a:solidFill>
              </a:rPr>
              <a:t>選手位置をおおむね推定できた</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（跳躍時においても問題なく推定できた）</a:t>
            </a:r>
            <a:endParaRPr kumimoji="1" lang="en-US" altLang="ja-JP" sz="20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41C2A70B-FF0C-1734-83B2-E1344F064113}"/>
              </a:ext>
            </a:extLst>
          </p:cNvPr>
          <p:cNvSpPr txBox="1"/>
          <p:nvPr/>
        </p:nvSpPr>
        <p:spPr>
          <a:xfrm>
            <a:off x="213064" y="5157565"/>
            <a:ext cx="5808000" cy="769441"/>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選手の交差が起こり、選手位置を推定できなくなる</a:t>
            </a:r>
            <a:endParaRPr kumimoji="1" lang="en-US" altLang="ja-JP" sz="2000" b="1" dirty="0">
              <a:solidFill>
                <a:schemeClr val="tx1">
                  <a:lumMod val="75000"/>
                  <a:lumOff val="25000"/>
                </a:schemeClr>
              </a:solidFill>
            </a:endParaRPr>
          </a:p>
        </p:txBody>
      </p:sp>
      <p:pic>
        <p:nvPicPr>
          <p:cNvPr id="5" name="AlphaPose_01_camera1">
            <a:hlinkClick r:id="" action="ppaction://media"/>
            <a:extLst>
              <a:ext uri="{FF2B5EF4-FFF2-40B4-BE49-F238E27FC236}">
                <a16:creationId xmlns:a16="http://schemas.microsoft.com/office/drawing/2014/main" id="{B76BFFAC-9024-F521-881A-99B43D22B96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143125"/>
            <a:ext cx="4571999" cy="2571749"/>
          </a:xfrm>
          <a:prstGeom prst="rect">
            <a:avLst/>
          </a:prstGeom>
        </p:spPr>
      </p:pic>
      <p:sp>
        <p:nvSpPr>
          <p:cNvPr id="6" name="正方形/長方形 5">
            <a:hlinkClick r:id="rId9" action="ppaction://hlinksldjump"/>
            <a:extLst>
              <a:ext uri="{FF2B5EF4-FFF2-40B4-BE49-F238E27FC236}">
                <a16:creationId xmlns:a16="http://schemas.microsoft.com/office/drawing/2014/main" id="{B62EE966-35A4-973B-1869-E55CC7D45AE4}"/>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324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研究の流れ</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6590996"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rgbClr val="FF9933"/>
                </a:solidFill>
                <a:effectLst/>
                <a:latin typeface="+mn-ea"/>
              </a:rPr>
              <a:t>④</a:t>
            </a:r>
            <a:r>
              <a:rPr lang="ja-JP" altLang="en-US" sz="2400" b="1" dirty="0">
                <a:solidFill>
                  <a:srgbClr val="FF9933"/>
                </a:solidFill>
                <a:latin typeface="+mn-ea"/>
              </a:rPr>
              <a:t>映像間の選手の対応付け（手動）→（自動）</a:t>
            </a:r>
            <a:endParaRPr lang="en-US" altLang="ja-JP" sz="2400" b="1" dirty="0">
              <a:solidFill>
                <a:srgbClr val="FF9933"/>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C3A85987-4DE7-E3F1-3008-A0F50624D89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687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70928D9C-2FE2-A665-D05A-8400A2303405}"/>
              </a:ext>
            </a:extLst>
          </p:cNvPr>
          <p:cNvGrpSpPr/>
          <p:nvPr/>
        </p:nvGrpSpPr>
        <p:grpSpPr>
          <a:xfrm>
            <a:off x="6480880" y="3110355"/>
            <a:ext cx="669096" cy="1376068"/>
            <a:chOff x="6480880" y="3110355"/>
            <a:chExt cx="669096" cy="1376068"/>
          </a:xfrm>
        </p:grpSpPr>
        <p:pic>
          <p:nvPicPr>
            <p:cNvPr id="38" name="図 37" descr="ダイアグラム&#10;&#10;自動的に生成された説明">
              <a:extLst>
                <a:ext uri="{FF2B5EF4-FFF2-40B4-BE49-F238E27FC236}">
                  <a16:creationId xmlns:a16="http://schemas.microsoft.com/office/drawing/2014/main" id="{4D75800A-85A9-5999-F0B2-0725DDC94589}"/>
                </a:ext>
              </a:extLst>
            </p:cNvPr>
            <p:cNvPicPr>
              <a:picLocks noChangeAspect="1"/>
            </p:cNvPicPr>
            <p:nvPr/>
          </p:nvPicPr>
          <p:blipFill rotWithShape="1">
            <a:blip r:embed="rId3">
              <a:extLst>
                <a:ext uri="{28A0092B-C50C-407E-A947-70E740481C1C}">
                  <a14:useLocalDpi xmlns:a14="http://schemas.microsoft.com/office/drawing/2010/main" val="0"/>
                </a:ext>
              </a:extLst>
            </a:blip>
            <a:srcRect l="87869" b="63797"/>
            <a:stretch/>
          </p:blipFill>
          <p:spPr>
            <a:xfrm>
              <a:off x="6480880" y="3110355"/>
              <a:ext cx="669096" cy="1376068"/>
            </a:xfrm>
            <a:prstGeom prst="rect">
              <a:avLst/>
            </a:prstGeom>
          </p:spPr>
        </p:pic>
        <p:sp>
          <p:nvSpPr>
            <p:cNvPr id="10" name="正方形/長方形 9">
              <a:extLst>
                <a:ext uri="{FF2B5EF4-FFF2-40B4-BE49-F238E27FC236}">
                  <a16:creationId xmlns:a16="http://schemas.microsoft.com/office/drawing/2014/main" id="{04C56E8D-C6FA-38B5-823A-70117DC475BF}"/>
                </a:ext>
              </a:extLst>
            </p:cNvPr>
            <p:cNvSpPr/>
            <p:nvPr/>
          </p:nvSpPr>
          <p:spPr>
            <a:xfrm>
              <a:off x="6546283" y="3146794"/>
              <a:ext cx="139990" cy="242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D51CE444-D125-F2A3-7E4A-53FF0A8ECFA9}"/>
              </a:ext>
            </a:extLst>
          </p:cNvPr>
          <p:cNvGrpSpPr/>
          <p:nvPr/>
        </p:nvGrpSpPr>
        <p:grpSpPr>
          <a:xfrm>
            <a:off x="4531826" y="3224648"/>
            <a:ext cx="929073" cy="1927412"/>
            <a:chOff x="4531826" y="3224648"/>
            <a:chExt cx="929073" cy="1927412"/>
          </a:xfrm>
        </p:grpSpPr>
        <p:pic>
          <p:nvPicPr>
            <p:cNvPr id="36" name="図 35" descr="ダイアグラム&#10;&#10;自動的に生成された説明">
              <a:extLst>
                <a:ext uri="{FF2B5EF4-FFF2-40B4-BE49-F238E27FC236}">
                  <a16:creationId xmlns:a16="http://schemas.microsoft.com/office/drawing/2014/main" id="{DF6804BF-578D-D803-098D-E20DA5942464}"/>
                </a:ext>
              </a:extLst>
            </p:cNvPr>
            <p:cNvPicPr>
              <a:picLocks noChangeAspect="1"/>
            </p:cNvPicPr>
            <p:nvPr/>
          </p:nvPicPr>
          <p:blipFill rotWithShape="1">
            <a:blip r:embed="rId3">
              <a:extLst>
                <a:ext uri="{28A0092B-C50C-407E-A947-70E740481C1C}">
                  <a14:useLocalDpi xmlns:a14="http://schemas.microsoft.com/office/drawing/2010/main" val="0"/>
                </a:ext>
              </a:extLst>
            </a:blip>
            <a:srcRect l="24970" t="30543" r="58186" b="18749"/>
            <a:stretch/>
          </p:blipFill>
          <p:spPr>
            <a:xfrm>
              <a:off x="4531826" y="3224648"/>
              <a:ext cx="929073" cy="1927412"/>
            </a:xfrm>
            <a:prstGeom prst="rect">
              <a:avLst/>
            </a:prstGeom>
          </p:spPr>
        </p:pic>
        <p:sp>
          <p:nvSpPr>
            <p:cNvPr id="9" name="正方形/長方形 8">
              <a:extLst>
                <a:ext uri="{FF2B5EF4-FFF2-40B4-BE49-F238E27FC236}">
                  <a16:creationId xmlns:a16="http://schemas.microsoft.com/office/drawing/2014/main" id="{1F9215CE-C783-D17C-8654-22A382761ACB}"/>
                </a:ext>
              </a:extLst>
            </p:cNvPr>
            <p:cNvSpPr/>
            <p:nvPr/>
          </p:nvSpPr>
          <p:spPr>
            <a:xfrm>
              <a:off x="4611513" y="3299222"/>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1C425D6C-5E9C-1274-2FFF-EAA6DA73E3C2}"/>
              </a:ext>
            </a:extLst>
          </p:cNvPr>
          <p:cNvGrpSpPr/>
          <p:nvPr/>
        </p:nvGrpSpPr>
        <p:grpSpPr>
          <a:xfrm>
            <a:off x="2582772" y="3027424"/>
            <a:ext cx="929073" cy="2124636"/>
            <a:chOff x="2582772" y="3027424"/>
            <a:chExt cx="929073" cy="2124636"/>
          </a:xfrm>
        </p:grpSpPr>
        <p:pic>
          <p:nvPicPr>
            <p:cNvPr id="34" name="図 33" descr="ダイアグラム&#10;&#10;自動的に生成された説明">
              <a:extLst>
                <a:ext uri="{FF2B5EF4-FFF2-40B4-BE49-F238E27FC236}">
                  <a16:creationId xmlns:a16="http://schemas.microsoft.com/office/drawing/2014/main" id="{ED8B63B5-F579-BD42-5ACB-15F1601B82F2}"/>
                </a:ext>
              </a:extLst>
            </p:cNvPr>
            <p:cNvPicPr>
              <a:picLocks noChangeAspect="1"/>
            </p:cNvPicPr>
            <p:nvPr/>
          </p:nvPicPr>
          <p:blipFill rotWithShape="1">
            <a:blip r:embed="rId3">
              <a:extLst>
                <a:ext uri="{28A0092B-C50C-407E-A947-70E740481C1C}">
                  <a14:useLocalDpi xmlns:a14="http://schemas.microsoft.com/office/drawing/2010/main" val="0"/>
                </a:ext>
              </a:extLst>
            </a:blip>
            <a:srcRect t="31654" r="83156" b="12449"/>
            <a:stretch/>
          </p:blipFill>
          <p:spPr>
            <a:xfrm>
              <a:off x="2582772" y="3027424"/>
              <a:ext cx="929073" cy="2124636"/>
            </a:xfrm>
            <a:prstGeom prst="rect">
              <a:avLst/>
            </a:prstGeom>
          </p:spPr>
        </p:pic>
        <p:sp>
          <p:nvSpPr>
            <p:cNvPr id="8" name="正方形/長方形 7">
              <a:extLst>
                <a:ext uri="{FF2B5EF4-FFF2-40B4-BE49-F238E27FC236}">
                  <a16:creationId xmlns:a16="http://schemas.microsoft.com/office/drawing/2014/main" id="{58D022BB-BE48-4873-1046-BC65CD59F119}"/>
                </a:ext>
              </a:extLst>
            </p:cNvPr>
            <p:cNvSpPr/>
            <p:nvPr/>
          </p:nvSpPr>
          <p:spPr>
            <a:xfrm>
              <a:off x="2650331" y="3083719"/>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2C432935-3342-512E-F057-344BBFE54A42}"/>
              </a:ext>
            </a:extLst>
          </p:cNvPr>
          <p:cNvSpPr>
            <a:spLocks noGrp="1"/>
          </p:cNvSpPr>
          <p:nvPr>
            <p:ph type="title"/>
          </p:nvPr>
        </p:nvSpPr>
        <p:spPr/>
        <p:txBody>
          <a:bodyPr/>
          <a:lstStyle/>
          <a:p>
            <a:r>
              <a:rPr kumimoji="1" lang="ja-JP" altLang="en-US" dirty="0"/>
              <a:t>映像間の選手の対応付け</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ADF43B54-AA1B-2705-4537-F2913CFA34E0}"/>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7FE0B7D4-5F12-1B76-A958-CC461D5EB470}"/>
              </a:ext>
            </a:extLst>
          </p:cNvPr>
          <p:cNvSpPr>
            <a:spLocks noGrp="1"/>
          </p:cNvSpPr>
          <p:nvPr>
            <p:ph type="sldNum" sz="quarter" idx="12"/>
          </p:nvPr>
        </p:nvSpPr>
        <p:spPr/>
        <p:txBody>
          <a:bodyPr/>
          <a:lstStyle/>
          <a:p>
            <a:fld id="{E2856846-1EF8-4374-B523-FE9A680A5F89}" type="slidenum">
              <a:rPr kumimoji="1" lang="ja-JP" altLang="en-US" smtClean="0"/>
              <a:t>12</a:t>
            </a:fld>
            <a:endParaRPr kumimoji="1" lang="ja-JP" altLang="en-US"/>
          </a:p>
        </p:txBody>
      </p:sp>
      <p:pic>
        <p:nvPicPr>
          <p:cNvPr id="31" name="グラフィックス 30" descr="ビデオ カメラ 枠線">
            <a:extLst>
              <a:ext uri="{FF2B5EF4-FFF2-40B4-BE49-F238E27FC236}">
                <a16:creationId xmlns:a16="http://schemas.microsoft.com/office/drawing/2014/main" id="{BEAD62B0-4717-42C4-27A5-559A9A65ED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4043" y="1958462"/>
            <a:ext cx="896984" cy="896984"/>
          </a:xfrm>
          <a:prstGeom prst="rect">
            <a:avLst/>
          </a:prstGeom>
          <a:scene3d>
            <a:camera prst="orthographicFront">
              <a:rot lat="0" lon="0" rev="19800000"/>
            </a:camera>
            <a:lightRig rig="threePt" dir="t"/>
          </a:scene3d>
        </p:spPr>
      </p:pic>
      <p:pic>
        <p:nvPicPr>
          <p:cNvPr id="32" name="グラフィックス 31" descr="ビデオ カメラ 枠線">
            <a:extLst>
              <a:ext uri="{FF2B5EF4-FFF2-40B4-BE49-F238E27FC236}">
                <a16:creationId xmlns:a16="http://schemas.microsoft.com/office/drawing/2014/main" id="{85A4B63E-1F1E-CE83-1D48-8F29462C70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7934" y="1958462"/>
            <a:ext cx="896984" cy="896984"/>
          </a:xfrm>
          <a:prstGeom prst="rect">
            <a:avLst/>
          </a:prstGeom>
          <a:scene3d>
            <a:camera prst="orthographicFront">
              <a:rot lat="0" lon="10800000" rev="1200000"/>
            </a:camera>
            <a:lightRig rig="threePt" dir="t"/>
          </a:scene3d>
        </p:spPr>
      </p:pic>
      <p:cxnSp>
        <p:nvCxnSpPr>
          <p:cNvPr id="39" name="直線コネクタ 38">
            <a:extLst>
              <a:ext uri="{FF2B5EF4-FFF2-40B4-BE49-F238E27FC236}">
                <a16:creationId xmlns:a16="http://schemas.microsoft.com/office/drawing/2014/main" id="{5547F5C8-46E9-424E-2375-133A2287480A}"/>
              </a:ext>
            </a:extLst>
          </p:cNvPr>
          <p:cNvCxnSpPr>
            <a:cxnSpLocks/>
          </p:cNvCxnSpPr>
          <p:nvPr/>
        </p:nvCxnSpPr>
        <p:spPr>
          <a:xfrm>
            <a:off x="1684303" y="2731589"/>
            <a:ext cx="2331571" cy="242047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6" name="インク 45">
                <a:extLst>
                  <a:ext uri="{FF2B5EF4-FFF2-40B4-BE49-F238E27FC236}">
                    <a16:creationId xmlns:a16="http://schemas.microsoft.com/office/drawing/2014/main" id="{5CE235AC-801E-0990-59B9-68B80842E3B1}"/>
                  </a:ext>
                </a:extLst>
              </p14:cNvPr>
              <p14:cNvContentPartPr/>
              <p14:nvPr/>
            </p14:nvContentPartPr>
            <p14:xfrm>
              <a:off x="3079189" y="4216482"/>
              <a:ext cx="360" cy="360"/>
            </p14:xfrm>
          </p:contentPart>
        </mc:Choice>
        <mc:Fallback xmlns="">
          <p:pic>
            <p:nvPicPr>
              <p:cNvPr id="46" name="インク 45">
                <a:extLst>
                  <a:ext uri="{FF2B5EF4-FFF2-40B4-BE49-F238E27FC236}">
                    <a16:creationId xmlns:a16="http://schemas.microsoft.com/office/drawing/2014/main" id="{5CE235AC-801E-0990-59B9-68B80842E3B1}"/>
                  </a:ext>
                </a:extLst>
              </p:cNvPr>
              <p:cNvPicPr/>
              <p:nvPr/>
            </p:nvPicPr>
            <p:blipFill>
              <a:blip r:embed="rId7"/>
              <a:stretch>
                <a:fillRect/>
              </a:stretch>
            </p:blipFill>
            <p:spPr>
              <a:xfrm>
                <a:off x="301618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インク 46">
                <a:extLst>
                  <a:ext uri="{FF2B5EF4-FFF2-40B4-BE49-F238E27FC236}">
                    <a16:creationId xmlns:a16="http://schemas.microsoft.com/office/drawing/2014/main" id="{E950E333-CCB9-2147-11A1-400A2B7BE4E5}"/>
                  </a:ext>
                </a:extLst>
              </p14:cNvPr>
              <p14:cNvContentPartPr/>
              <p14:nvPr/>
            </p14:nvContentPartPr>
            <p14:xfrm>
              <a:off x="4977829" y="4216482"/>
              <a:ext cx="360" cy="360"/>
            </p14:xfrm>
          </p:contentPart>
        </mc:Choice>
        <mc:Fallback xmlns="">
          <p:pic>
            <p:nvPicPr>
              <p:cNvPr id="47" name="インク 46">
                <a:extLst>
                  <a:ext uri="{FF2B5EF4-FFF2-40B4-BE49-F238E27FC236}">
                    <a16:creationId xmlns:a16="http://schemas.microsoft.com/office/drawing/2014/main" id="{E950E333-CCB9-2147-11A1-400A2B7BE4E5}"/>
                  </a:ext>
                </a:extLst>
              </p:cNvPr>
              <p:cNvPicPr/>
              <p:nvPr/>
            </p:nvPicPr>
            <p:blipFill>
              <a:blip r:embed="rId7"/>
              <a:stretch>
                <a:fillRect/>
              </a:stretch>
            </p:blipFill>
            <p:spPr>
              <a:xfrm>
                <a:off x="491482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インク 47">
                <a:extLst>
                  <a:ext uri="{FF2B5EF4-FFF2-40B4-BE49-F238E27FC236}">
                    <a16:creationId xmlns:a16="http://schemas.microsoft.com/office/drawing/2014/main" id="{E6D1A62F-BA29-5EC1-02A5-CB938F00A7FA}"/>
                  </a:ext>
                </a:extLst>
              </p14:cNvPr>
              <p14:cNvContentPartPr/>
              <p14:nvPr/>
            </p14:nvContentPartPr>
            <p14:xfrm>
              <a:off x="6825709" y="3800682"/>
              <a:ext cx="360" cy="360"/>
            </p14:xfrm>
          </p:contentPart>
        </mc:Choice>
        <mc:Fallback xmlns="">
          <p:pic>
            <p:nvPicPr>
              <p:cNvPr id="48" name="インク 47">
                <a:extLst>
                  <a:ext uri="{FF2B5EF4-FFF2-40B4-BE49-F238E27FC236}">
                    <a16:creationId xmlns:a16="http://schemas.microsoft.com/office/drawing/2014/main" id="{E6D1A62F-BA29-5EC1-02A5-CB938F00A7FA}"/>
                  </a:ext>
                </a:extLst>
              </p:cNvPr>
              <p:cNvPicPr/>
              <p:nvPr/>
            </p:nvPicPr>
            <p:blipFill>
              <a:blip r:embed="rId7"/>
              <a:stretch>
                <a:fillRect/>
              </a:stretch>
            </p:blipFill>
            <p:spPr>
              <a:xfrm>
                <a:off x="6762709" y="3737682"/>
                <a:ext cx="126000" cy="126000"/>
              </a:xfrm>
              <a:prstGeom prst="rect">
                <a:avLst/>
              </a:prstGeom>
            </p:spPr>
          </p:pic>
        </mc:Fallback>
      </mc:AlternateContent>
      <p:cxnSp>
        <p:nvCxnSpPr>
          <p:cNvPr id="49" name="直線コネクタ 48">
            <a:extLst>
              <a:ext uri="{FF2B5EF4-FFF2-40B4-BE49-F238E27FC236}">
                <a16:creationId xmlns:a16="http://schemas.microsoft.com/office/drawing/2014/main" id="{626FA873-ADFA-656E-14EB-54BE1CB3C2A6}"/>
              </a:ext>
            </a:extLst>
          </p:cNvPr>
          <p:cNvCxnSpPr>
            <a:cxnSpLocks/>
          </p:cNvCxnSpPr>
          <p:nvPr/>
        </p:nvCxnSpPr>
        <p:spPr>
          <a:xfrm>
            <a:off x="1684303" y="2731589"/>
            <a:ext cx="4817499" cy="21836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FAEB1454-F226-F38E-18BF-450E4A104D1A}"/>
              </a:ext>
            </a:extLst>
          </p:cNvPr>
          <p:cNvCxnSpPr>
            <a:cxnSpLocks/>
          </p:cNvCxnSpPr>
          <p:nvPr/>
        </p:nvCxnSpPr>
        <p:spPr>
          <a:xfrm>
            <a:off x="1684303" y="2731589"/>
            <a:ext cx="6485654" cy="13581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4638FC0-791F-5721-055E-10E4573A2740}"/>
              </a:ext>
            </a:extLst>
          </p:cNvPr>
          <p:cNvCxnSpPr>
            <a:cxnSpLocks/>
          </p:cNvCxnSpPr>
          <p:nvPr/>
        </p:nvCxnSpPr>
        <p:spPr>
          <a:xfrm flipH="1">
            <a:off x="6282824" y="2675109"/>
            <a:ext cx="962703" cy="254493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44F5129-E531-27FF-57B6-E8CED5456358}"/>
              </a:ext>
            </a:extLst>
          </p:cNvPr>
          <p:cNvCxnSpPr>
            <a:cxnSpLocks/>
          </p:cNvCxnSpPr>
          <p:nvPr/>
        </p:nvCxnSpPr>
        <p:spPr>
          <a:xfrm flipH="1">
            <a:off x="3575966" y="2675109"/>
            <a:ext cx="3669173" cy="247695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A8FD71F-22BC-41BC-0B25-EB1FD97D9E0C}"/>
              </a:ext>
            </a:extLst>
          </p:cNvPr>
          <p:cNvCxnSpPr>
            <a:cxnSpLocks/>
          </p:cNvCxnSpPr>
          <p:nvPr/>
        </p:nvCxnSpPr>
        <p:spPr>
          <a:xfrm flipH="1">
            <a:off x="1895984" y="2675109"/>
            <a:ext cx="5349155" cy="196596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BA162FEE-160B-B59E-B169-38EA7DFC005F}"/>
              </a:ext>
            </a:extLst>
          </p:cNvPr>
          <p:cNvSpPr txBox="1"/>
          <p:nvPr/>
        </p:nvSpPr>
        <p:spPr>
          <a:xfrm>
            <a:off x="213064" y="1127465"/>
            <a:ext cx="835677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映像ごとに選手を通る直線を選ぶ全ての組み合わせを考える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（映像の全フレーム）</a:t>
            </a:r>
            <a:endParaRPr kumimoji="1" lang="en-US" altLang="ja-JP" sz="2400" b="1" dirty="0">
              <a:solidFill>
                <a:schemeClr val="tx1">
                  <a:lumMod val="75000"/>
                  <a:lumOff val="25000"/>
                </a:schemeClr>
              </a:solidFill>
            </a:endParaRPr>
          </a:p>
        </p:txBody>
      </p:sp>
      <p:sp>
        <p:nvSpPr>
          <p:cNvPr id="67" name="テキスト ボックス 66">
            <a:extLst>
              <a:ext uri="{FF2B5EF4-FFF2-40B4-BE49-F238E27FC236}">
                <a16:creationId xmlns:a16="http://schemas.microsoft.com/office/drawing/2014/main" id="{361DEBF8-C188-662B-70CE-A3B13981C738}"/>
              </a:ext>
            </a:extLst>
          </p:cNvPr>
          <p:cNvSpPr txBox="1"/>
          <p:nvPr/>
        </p:nvSpPr>
        <p:spPr>
          <a:xfrm>
            <a:off x="213064" y="5582911"/>
            <a:ext cx="5598007" cy="461665"/>
          </a:xfrm>
          <a:prstGeom prst="rect">
            <a:avLst/>
          </a:prstGeom>
          <a:noFill/>
        </p:spPr>
        <p:txBody>
          <a:bodyPr wrap="none" rtlCol="0">
            <a:spAutoFit/>
          </a:bodyPr>
          <a:lstStyle/>
          <a:p>
            <a:r>
              <a:rPr kumimoji="1" lang="ja-JP" altLang="en-US" sz="2400" b="1" dirty="0">
                <a:solidFill>
                  <a:schemeClr val="tx1">
                    <a:lumMod val="75000"/>
                    <a:lumOff val="25000"/>
                  </a:schemeClr>
                </a:solidFill>
              </a:rPr>
              <a:t>直線間距離の近い組から順に対応付ける</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013CF3BE-A88C-1997-9BD7-768909501A0A}"/>
              </a:ext>
            </a:extLst>
          </p:cNvPr>
          <p:cNvSpPr txBox="1"/>
          <p:nvPr/>
        </p:nvSpPr>
        <p:spPr>
          <a:xfrm>
            <a:off x="878774" y="2868086"/>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1</a:t>
            </a:r>
          </a:p>
        </p:txBody>
      </p:sp>
      <p:sp>
        <p:nvSpPr>
          <p:cNvPr id="6" name="テキスト ボックス 5">
            <a:extLst>
              <a:ext uri="{FF2B5EF4-FFF2-40B4-BE49-F238E27FC236}">
                <a16:creationId xmlns:a16="http://schemas.microsoft.com/office/drawing/2014/main" id="{6344094A-9883-7798-93AA-EEAF15821830}"/>
              </a:ext>
            </a:extLst>
          </p:cNvPr>
          <p:cNvSpPr txBox="1"/>
          <p:nvPr/>
        </p:nvSpPr>
        <p:spPr>
          <a:xfrm>
            <a:off x="7242410" y="2802267"/>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2</a:t>
            </a:r>
          </a:p>
        </p:txBody>
      </p:sp>
      <p:sp>
        <p:nvSpPr>
          <p:cNvPr id="7" name="正方形/長方形 6">
            <a:hlinkClick r:id="rId10" action="ppaction://hlinksldjump"/>
            <a:extLst>
              <a:ext uri="{FF2B5EF4-FFF2-40B4-BE49-F238E27FC236}">
                <a16:creationId xmlns:a16="http://schemas.microsoft.com/office/drawing/2014/main" id="{1D8CA75C-868B-FFF8-E3A6-852472360DF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11">
            <p14:nvContentPartPr>
              <p14:cNvPr id="27" name="インク 26">
                <a:extLst>
                  <a:ext uri="{FF2B5EF4-FFF2-40B4-BE49-F238E27FC236}">
                    <a16:creationId xmlns:a16="http://schemas.microsoft.com/office/drawing/2014/main" id="{3FA7446E-6EF8-88F8-6DE3-5FDBC8E84420}"/>
                  </a:ext>
                </a:extLst>
              </p14:cNvPr>
              <p14:cNvContentPartPr/>
              <p14:nvPr/>
            </p14:nvContentPartPr>
            <p14:xfrm>
              <a:off x="4132234" y="3776505"/>
              <a:ext cx="8640" cy="360"/>
            </p14:xfrm>
          </p:contentPart>
        </mc:Choice>
        <mc:Fallback xmlns="">
          <p:pic>
            <p:nvPicPr>
              <p:cNvPr id="27" name="インク 26">
                <a:extLst>
                  <a:ext uri="{FF2B5EF4-FFF2-40B4-BE49-F238E27FC236}">
                    <a16:creationId xmlns:a16="http://schemas.microsoft.com/office/drawing/2014/main" id="{3FA7446E-6EF8-88F8-6DE3-5FDBC8E84420}"/>
                  </a:ext>
                </a:extLst>
              </p:cNvPr>
              <p:cNvPicPr/>
              <p:nvPr/>
            </p:nvPicPr>
            <p:blipFill>
              <a:blip r:embed="rId12"/>
              <a:stretch>
                <a:fillRect/>
              </a:stretch>
            </p:blipFill>
            <p:spPr>
              <a:xfrm>
                <a:off x="4114594" y="3758505"/>
                <a:ext cx="44280" cy="36000"/>
              </a:xfrm>
              <a:prstGeom prst="rect">
                <a:avLst/>
              </a:prstGeom>
            </p:spPr>
          </p:pic>
        </mc:Fallback>
      </mc:AlternateContent>
      <p:sp>
        <p:nvSpPr>
          <p:cNvPr id="70" name="テキスト ボックス 69">
            <a:extLst>
              <a:ext uri="{FF2B5EF4-FFF2-40B4-BE49-F238E27FC236}">
                <a16:creationId xmlns:a16="http://schemas.microsoft.com/office/drawing/2014/main" id="{98CA93B2-3788-B537-0E2F-B2EC687C9C88}"/>
              </a:ext>
            </a:extLst>
          </p:cNvPr>
          <p:cNvSpPr txBox="1"/>
          <p:nvPr/>
        </p:nvSpPr>
        <p:spPr>
          <a:xfrm>
            <a:off x="689751" y="4783325"/>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1" name="テキスト ボックス 70">
            <a:extLst>
              <a:ext uri="{FF2B5EF4-FFF2-40B4-BE49-F238E27FC236}">
                <a16:creationId xmlns:a16="http://schemas.microsoft.com/office/drawing/2014/main" id="{5BC2B805-9D9D-98A9-89C5-70171499C099}"/>
              </a:ext>
            </a:extLst>
          </p:cNvPr>
          <p:cNvSpPr txBox="1"/>
          <p:nvPr/>
        </p:nvSpPr>
        <p:spPr>
          <a:xfrm>
            <a:off x="911853" y="4136783"/>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72" name="直線矢印コネクタ 71">
            <a:extLst>
              <a:ext uri="{FF2B5EF4-FFF2-40B4-BE49-F238E27FC236}">
                <a16:creationId xmlns:a16="http://schemas.microsoft.com/office/drawing/2014/main" id="{B230C2A6-8B3A-AD69-F286-41E3471A44D3}"/>
              </a:ext>
            </a:extLst>
          </p:cNvPr>
          <p:cNvCxnSpPr>
            <a:cxnSpLocks/>
          </p:cNvCxnSpPr>
          <p:nvPr/>
        </p:nvCxnSpPr>
        <p:spPr>
          <a:xfrm>
            <a:off x="1074059" y="4927882"/>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9A59CC9C-29E3-2081-6D8C-E0B2010421C3}"/>
              </a:ext>
            </a:extLst>
          </p:cNvPr>
          <p:cNvCxnSpPr>
            <a:cxnSpLocks/>
          </p:cNvCxnSpPr>
          <p:nvPr/>
        </p:nvCxnSpPr>
        <p:spPr>
          <a:xfrm>
            <a:off x="1053953" y="4592117"/>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554B8F5-78B0-244E-AF44-F6359229C97F}"/>
              </a:ext>
            </a:extLst>
          </p:cNvPr>
          <p:cNvCxnSpPr>
            <a:cxnSpLocks/>
          </p:cNvCxnSpPr>
          <p:nvPr/>
        </p:nvCxnSpPr>
        <p:spPr>
          <a:xfrm>
            <a:off x="751218" y="4623426"/>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81EEE487-BC51-CEBE-6488-415E3F0345C9}"/>
              </a:ext>
            </a:extLst>
          </p:cNvPr>
          <p:cNvSpPr txBox="1"/>
          <p:nvPr/>
        </p:nvSpPr>
        <p:spPr>
          <a:xfrm>
            <a:off x="1524751" y="4992095"/>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6" name="テキスト ボックス 75">
            <a:extLst>
              <a:ext uri="{FF2B5EF4-FFF2-40B4-BE49-F238E27FC236}">
                <a16:creationId xmlns:a16="http://schemas.microsoft.com/office/drawing/2014/main" id="{65F43A2E-60AD-66F5-978D-831007A4B293}"/>
              </a:ext>
            </a:extLst>
          </p:cNvPr>
          <p:cNvSpPr txBox="1"/>
          <p:nvPr/>
        </p:nvSpPr>
        <p:spPr>
          <a:xfrm>
            <a:off x="1436898" y="440668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00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32ED4-540D-BE14-8748-B9DF59715597}"/>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486F989B-3D20-5554-1A7B-9402DA23BC0E}"/>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186D649-A933-D98D-95B8-A024D244853B}"/>
              </a:ext>
            </a:extLst>
          </p:cNvPr>
          <p:cNvSpPr>
            <a:spLocks noGrp="1"/>
          </p:cNvSpPr>
          <p:nvPr>
            <p:ph type="sldNum" sz="quarter" idx="12"/>
          </p:nvPr>
        </p:nvSpPr>
        <p:spPr/>
        <p:txBody>
          <a:bodyPr/>
          <a:lstStyle/>
          <a:p>
            <a:fld id="{E2856846-1EF8-4374-B523-FE9A680A5F89}" type="slidenum">
              <a:rPr kumimoji="1" lang="ja-JP" altLang="en-US" smtClean="0"/>
              <a:t>13</a:t>
            </a:fld>
            <a:endParaRPr kumimoji="1" lang="ja-JP" altLang="en-US"/>
          </a:p>
        </p:txBody>
      </p:sp>
      <p:sp>
        <p:nvSpPr>
          <p:cNvPr id="8" name="テキスト ボックス 7">
            <a:extLst>
              <a:ext uri="{FF2B5EF4-FFF2-40B4-BE49-F238E27FC236}">
                <a16:creationId xmlns:a16="http://schemas.microsoft.com/office/drawing/2014/main" id="{C0EC4C6E-6057-8A0F-AF82-C875F575AF69}"/>
              </a:ext>
            </a:extLst>
          </p:cNvPr>
          <p:cNvSpPr txBox="1"/>
          <p:nvPr/>
        </p:nvSpPr>
        <p:spPr>
          <a:xfrm>
            <a:off x="0" y="5135491"/>
            <a:ext cx="5030544"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原因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カメラキャリブレーションの誤差</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1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29cm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2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13cm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p:txBody>
      </p:sp>
      <p:pic>
        <p:nvPicPr>
          <p:cNvPr id="6" name="AlphaPose_01_camera1">
            <a:hlinkClick r:id="" action="ppaction://media"/>
            <a:extLst>
              <a:ext uri="{FF2B5EF4-FFF2-40B4-BE49-F238E27FC236}">
                <a16:creationId xmlns:a16="http://schemas.microsoft.com/office/drawing/2014/main" id="{13D4BCF4-DE35-2C57-F563-C95F14B64C0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183900"/>
            <a:ext cx="4572000" cy="2571750"/>
          </a:xfrm>
          <a:prstGeom prst="rect">
            <a:avLst/>
          </a:prstGeom>
        </p:spPr>
      </p:pic>
      <p:sp>
        <p:nvSpPr>
          <p:cNvPr id="10" name="テキスト ボックス 9">
            <a:extLst>
              <a:ext uri="{FF2B5EF4-FFF2-40B4-BE49-F238E27FC236}">
                <a16:creationId xmlns:a16="http://schemas.microsoft.com/office/drawing/2014/main" id="{86A865EC-D622-4182-A7BE-A2B6AAF7920E}"/>
              </a:ext>
            </a:extLst>
          </p:cNvPr>
          <p:cNvSpPr txBox="1"/>
          <p:nvPr/>
        </p:nvSpPr>
        <p:spPr>
          <a:xfrm>
            <a:off x="0" y="3963062"/>
            <a:ext cx="6330579"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自動の選手対応付けが上手く機能しない</a:t>
            </a:r>
            <a:endParaRPr kumimoji="1" lang="en-US" altLang="ja-JP" sz="2400" b="1" dirty="0">
              <a:solidFill>
                <a:schemeClr val="tx1">
                  <a:lumMod val="75000"/>
                  <a:lumOff val="25000"/>
                </a:schemeClr>
              </a:solidFill>
            </a:endParaRPr>
          </a:p>
        </p:txBody>
      </p:sp>
      <p:sp>
        <p:nvSpPr>
          <p:cNvPr id="11" name="三角形 17">
            <a:extLst>
              <a:ext uri="{FF2B5EF4-FFF2-40B4-BE49-F238E27FC236}">
                <a16:creationId xmlns:a16="http://schemas.microsoft.com/office/drawing/2014/main" id="{C0DEFA3B-076D-F21C-0B32-BFA84114EC48}"/>
              </a:ext>
            </a:extLst>
          </p:cNvPr>
          <p:cNvSpPr/>
          <p:nvPr/>
        </p:nvSpPr>
        <p:spPr>
          <a:xfrm rot="10800000">
            <a:off x="1983878" y="461798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 name="正方形/長方形 4">
            <a:hlinkClick r:id="rId8" action="ppaction://hlinksldjump"/>
            <a:extLst>
              <a:ext uri="{FF2B5EF4-FFF2-40B4-BE49-F238E27FC236}">
                <a16:creationId xmlns:a16="http://schemas.microsoft.com/office/drawing/2014/main" id="{62BBBBCE-9BBA-86B5-8C64-85317672953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output">
            <a:hlinkClick r:id="" action="ppaction://media"/>
            <a:extLst>
              <a:ext uri="{FF2B5EF4-FFF2-40B4-BE49-F238E27FC236}">
                <a16:creationId xmlns:a16="http://schemas.microsoft.com/office/drawing/2014/main" id="{823B3D74-5C7C-1A43-F398-FE9E2BED147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572000" y="1181233"/>
            <a:ext cx="4572001" cy="2571751"/>
          </a:xfrm>
          <a:prstGeom prst="rect">
            <a:avLst/>
          </a:prstGeom>
        </p:spPr>
      </p:pic>
    </p:spTree>
    <p:extLst>
      <p:ext uri="{BB962C8B-B14F-4D97-AF65-F5344CB8AC3E}">
        <p14:creationId xmlns:p14="http://schemas.microsoft.com/office/powerpoint/2010/main" val="18261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E466A-6967-86C4-3744-A3EB6E208C20}"/>
              </a:ext>
            </a:extLst>
          </p:cNvPr>
          <p:cNvSpPr>
            <a:spLocks noGrp="1"/>
          </p:cNvSpPr>
          <p:nvPr>
            <p:ph type="title"/>
          </p:nvPr>
        </p:nvSpPr>
        <p:spPr/>
        <p:txBody>
          <a:bodyPr/>
          <a:lstStyle/>
          <a:p>
            <a:r>
              <a:rPr kumimoji="1" lang="ja-JP" altLang="en-US" dirty="0"/>
              <a:t>まとめ</a:t>
            </a:r>
          </a:p>
        </p:txBody>
      </p:sp>
      <p:sp>
        <p:nvSpPr>
          <p:cNvPr id="3" name="日付プレースホルダー 2">
            <a:extLst>
              <a:ext uri="{FF2B5EF4-FFF2-40B4-BE49-F238E27FC236}">
                <a16:creationId xmlns:a16="http://schemas.microsoft.com/office/drawing/2014/main" id="{71244F9F-7E84-4701-74F4-6F9A1AF1218E}"/>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1D68CE8-0094-216B-71AF-62416F7E058F}"/>
              </a:ext>
            </a:extLst>
          </p:cNvPr>
          <p:cNvSpPr>
            <a:spLocks noGrp="1"/>
          </p:cNvSpPr>
          <p:nvPr>
            <p:ph type="sldNum" sz="quarter" idx="12"/>
          </p:nvPr>
        </p:nvSpPr>
        <p:spPr/>
        <p:txBody>
          <a:bodyPr/>
          <a:lstStyle/>
          <a:p>
            <a:fld id="{E2856846-1EF8-4374-B523-FE9A680A5F89}" type="slidenum">
              <a:rPr kumimoji="1" lang="ja-JP" altLang="en-US" smtClean="0"/>
              <a:t>14</a:t>
            </a:fld>
            <a:endParaRPr kumimoji="1" lang="ja-JP" altLang="en-US"/>
          </a:p>
        </p:txBody>
      </p:sp>
      <p:sp>
        <p:nvSpPr>
          <p:cNvPr id="5" name="テキスト ボックス 4">
            <a:extLst>
              <a:ext uri="{FF2B5EF4-FFF2-40B4-BE49-F238E27FC236}">
                <a16:creationId xmlns:a16="http://schemas.microsoft.com/office/drawing/2014/main" id="{EDD219CE-7FAB-CE32-D54B-03DF8F8100DB}"/>
              </a:ext>
            </a:extLst>
          </p:cNvPr>
          <p:cNvSpPr txBox="1"/>
          <p:nvPr/>
        </p:nvSpPr>
        <p:spPr>
          <a:xfrm>
            <a:off x="527389" y="1450972"/>
            <a:ext cx="6962162" cy="3847207"/>
          </a:xfrm>
          <a:prstGeom prst="rect">
            <a:avLst/>
          </a:prstGeom>
          <a:noFill/>
        </p:spPr>
        <p:txBody>
          <a:bodyPr wrap="none" rtlCol="0">
            <a:spAutoFit/>
          </a:bodyPr>
          <a:lstStyle/>
          <a:p>
            <a:r>
              <a:rPr kumimoji="1" lang="ja-JP" altLang="en-US" sz="2800" b="1" dirty="0">
                <a:solidFill>
                  <a:schemeClr val="tx1">
                    <a:lumMod val="75000"/>
                    <a:lumOff val="25000"/>
                  </a:schemeClr>
                </a:solidFill>
              </a:rPr>
              <a:t>・　複数台のカメラで選手の</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次元位置を追跡</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次元位置を求めることで</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跳躍時においても位置を推定可能</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ja-JP" altLang="en-US" sz="2400" b="1" dirty="0">
                <a:solidFill>
                  <a:srgbClr val="FF9933"/>
                </a:solidFill>
              </a:rPr>
              <a:t>→先行研究の課題を解決</a:t>
            </a:r>
            <a:endParaRPr kumimoji="1" lang="en-US" altLang="ja-JP" sz="2800" b="1" dirty="0">
              <a:solidFill>
                <a:srgbClr val="FF9933"/>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今後の課題</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①選手の交差への対応</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➁カメラキャリブレーションの精度向上</a:t>
            </a:r>
            <a:endParaRPr kumimoji="1" lang="en-US" altLang="ja-JP" sz="2400" b="1" dirty="0">
              <a:solidFill>
                <a:schemeClr val="tx1">
                  <a:lumMod val="75000"/>
                  <a:lumOff val="25000"/>
                </a:schemeClr>
              </a:solidFill>
            </a:endParaRPr>
          </a:p>
        </p:txBody>
      </p:sp>
      <p:sp>
        <p:nvSpPr>
          <p:cNvPr id="6" name="正方形/長方形 5">
            <a:hlinkClick r:id="rId3" action="ppaction://hlinksldjump"/>
            <a:extLst>
              <a:ext uri="{FF2B5EF4-FFF2-40B4-BE49-F238E27FC236}">
                <a16:creationId xmlns:a16="http://schemas.microsoft.com/office/drawing/2014/main" id="{BB74CBC6-1F78-EF97-ACD4-CCEE355A84D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6799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A2D4-DA52-88AF-762F-9A87A0F7A633}"/>
              </a:ext>
            </a:extLst>
          </p:cNvPr>
          <p:cNvSpPr>
            <a:spLocks noGrp="1"/>
          </p:cNvSpPr>
          <p:nvPr>
            <p:ph type="title"/>
          </p:nvPr>
        </p:nvSpPr>
        <p:spPr/>
        <p:txBody>
          <a:bodyPr/>
          <a:lstStyle/>
          <a:p>
            <a:r>
              <a:rPr kumimoji="1" lang="ja-JP" altLang="en-US" dirty="0"/>
              <a:t>目次</a:t>
            </a:r>
          </a:p>
        </p:txBody>
      </p:sp>
      <p:sp>
        <p:nvSpPr>
          <p:cNvPr id="3" name="日付プレースホルダー 2">
            <a:extLst>
              <a:ext uri="{FF2B5EF4-FFF2-40B4-BE49-F238E27FC236}">
                <a16:creationId xmlns:a16="http://schemas.microsoft.com/office/drawing/2014/main" id="{0C26EA33-3D88-0064-E21B-11E5416436F2}"/>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C0D8D193-9692-1547-C7D6-769C7A90854E}"/>
              </a:ext>
            </a:extLst>
          </p:cNvPr>
          <p:cNvSpPr>
            <a:spLocks noGrp="1"/>
          </p:cNvSpPr>
          <p:nvPr>
            <p:ph type="sldNum" sz="quarter" idx="12"/>
          </p:nvPr>
        </p:nvSpPr>
        <p:spPr/>
        <p:txBody>
          <a:bodyPr/>
          <a:lstStyle/>
          <a:p>
            <a:fld id="{E2856846-1EF8-4374-B523-FE9A680A5F89}" type="slidenum">
              <a:rPr kumimoji="1" lang="ja-JP" altLang="en-US" smtClean="0"/>
              <a:t>15</a:t>
            </a:fld>
            <a:endParaRPr kumimoji="1" lang="ja-JP" altLang="en-US"/>
          </a:p>
        </p:txBody>
      </p:sp>
      <p:sp>
        <p:nvSpPr>
          <p:cNvPr id="6" name="テキスト ボックス 5">
            <a:hlinkClick r:id="rId2" action="ppaction://hlinksldjump"/>
            <a:extLst>
              <a:ext uri="{FF2B5EF4-FFF2-40B4-BE49-F238E27FC236}">
                <a16:creationId xmlns:a16="http://schemas.microsoft.com/office/drawing/2014/main" id="{0D87102F-B98E-5E02-87AC-0A2CAF54EB47}"/>
              </a:ext>
            </a:extLst>
          </p:cNvPr>
          <p:cNvSpPr txBox="1"/>
          <p:nvPr/>
        </p:nvSpPr>
        <p:spPr>
          <a:xfrm>
            <a:off x="152396"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p2   </a:t>
            </a:r>
            <a:r>
              <a:rPr lang="ja-JP" altLang="en-US" sz="2000" b="1" dirty="0">
                <a:solidFill>
                  <a:schemeClr val="tx1">
                    <a:lumMod val="75000"/>
                    <a:lumOff val="25000"/>
                  </a:schemeClr>
                </a:solidFill>
                <a:latin typeface="+mn-ea"/>
              </a:rPr>
              <a:t>研究背景</a:t>
            </a:r>
            <a:endParaRPr lang="en-US" altLang="ja-JP" sz="2000" b="1" dirty="0">
              <a:solidFill>
                <a:schemeClr val="tx1">
                  <a:lumMod val="75000"/>
                  <a:lumOff val="25000"/>
                </a:schemeClr>
              </a:solidFill>
              <a:latin typeface="+mn-ea"/>
            </a:endParaRPr>
          </a:p>
        </p:txBody>
      </p:sp>
      <p:sp>
        <p:nvSpPr>
          <p:cNvPr id="7" name="テキスト ボックス 6">
            <a:hlinkClick r:id="rId3" action="ppaction://hlinksldjump"/>
            <a:extLst>
              <a:ext uri="{FF2B5EF4-FFF2-40B4-BE49-F238E27FC236}">
                <a16:creationId xmlns:a16="http://schemas.microsoft.com/office/drawing/2014/main" id="{EAB8AE2E-A51B-BEC4-D86A-0FC327D3C953}"/>
              </a:ext>
            </a:extLst>
          </p:cNvPr>
          <p:cNvSpPr txBox="1"/>
          <p:nvPr/>
        </p:nvSpPr>
        <p:spPr>
          <a:xfrm>
            <a:off x="152396" y="144087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p3   </a:t>
            </a:r>
            <a:r>
              <a:rPr lang="ja-JP" altLang="en-US" sz="2000" b="1" dirty="0">
                <a:solidFill>
                  <a:schemeClr val="tx1">
                    <a:lumMod val="75000"/>
                    <a:lumOff val="25000"/>
                  </a:schemeClr>
                </a:solidFill>
                <a:latin typeface="+mn-ea"/>
              </a:rPr>
              <a:t>研究目的・内容</a:t>
            </a:r>
            <a:endParaRPr lang="en-US" altLang="ja-JP" sz="2000" b="1" dirty="0">
              <a:solidFill>
                <a:schemeClr val="tx1">
                  <a:lumMod val="75000"/>
                  <a:lumOff val="25000"/>
                </a:schemeClr>
              </a:solidFill>
              <a:latin typeface="+mn-ea"/>
            </a:endParaRPr>
          </a:p>
        </p:txBody>
      </p:sp>
      <p:sp>
        <p:nvSpPr>
          <p:cNvPr id="8" name="テキスト ボックス 7">
            <a:hlinkClick r:id="rId4" action="ppaction://hlinksldjump"/>
            <a:extLst>
              <a:ext uri="{FF2B5EF4-FFF2-40B4-BE49-F238E27FC236}">
                <a16:creationId xmlns:a16="http://schemas.microsoft.com/office/drawing/2014/main" id="{F04767AC-323F-ADF7-6B02-D2D6395B0DE5}"/>
              </a:ext>
            </a:extLst>
          </p:cNvPr>
          <p:cNvSpPr txBox="1"/>
          <p:nvPr/>
        </p:nvSpPr>
        <p:spPr>
          <a:xfrm>
            <a:off x="147196" y="1819839"/>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p4   </a:t>
            </a:r>
            <a:r>
              <a:rPr lang="ja-JP" altLang="en-US" sz="2000" b="1" dirty="0">
                <a:solidFill>
                  <a:schemeClr val="tx1">
                    <a:lumMod val="75000"/>
                    <a:lumOff val="25000"/>
                  </a:schemeClr>
                </a:solidFill>
                <a:latin typeface="+mn-ea"/>
              </a:rPr>
              <a:t>コートの撮影</a:t>
            </a:r>
            <a:endParaRPr lang="en-US" altLang="ja-JP" sz="2000" b="1" dirty="0">
              <a:solidFill>
                <a:schemeClr val="tx1">
                  <a:lumMod val="75000"/>
                  <a:lumOff val="25000"/>
                </a:schemeClr>
              </a:solidFill>
              <a:latin typeface="+mn-ea"/>
            </a:endParaRPr>
          </a:p>
        </p:txBody>
      </p:sp>
      <p:sp>
        <p:nvSpPr>
          <p:cNvPr id="9" name="テキスト ボックス 8">
            <a:hlinkClick r:id="rId5" action="ppaction://hlinksldjump"/>
            <a:extLst>
              <a:ext uri="{FF2B5EF4-FFF2-40B4-BE49-F238E27FC236}">
                <a16:creationId xmlns:a16="http://schemas.microsoft.com/office/drawing/2014/main" id="{C518CD27-876E-374E-7BBA-B550DF18494E}"/>
              </a:ext>
            </a:extLst>
          </p:cNvPr>
          <p:cNvSpPr txBox="1"/>
          <p:nvPr/>
        </p:nvSpPr>
        <p:spPr>
          <a:xfrm>
            <a:off x="147196" y="2216263"/>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p5   </a:t>
            </a:r>
            <a:r>
              <a:rPr lang="ja-JP" altLang="en-US" sz="2000" b="1" dirty="0">
                <a:solidFill>
                  <a:schemeClr val="tx1">
                    <a:lumMod val="75000"/>
                    <a:lumOff val="25000"/>
                  </a:schemeClr>
                </a:solidFill>
                <a:latin typeface="+mn-ea"/>
              </a:rPr>
              <a:t>カメラキャリブレーション</a:t>
            </a:r>
            <a:endParaRPr lang="en-US" altLang="ja-JP" sz="2000" b="1" dirty="0">
              <a:solidFill>
                <a:schemeClr val="tx1">
                  <a:lumMod val="75000"/>
                  <a:lumOff val="25000"/>
                </a:schemeClr>
              </a:solidFill>
              <a:latin typeface="+mn-ea"/>
            </a:endParaRPr>
          </a:p>
        </p:txBody>
      </p:sp>
      <p:sp>
        <p:nvSpPr>
          <p:cNvPr id="10" name="テキスト ボックス 9">
            <a:hlinkClick r:id="rId6" action="ppaction://hlinksldjump"/>
            <a:extLst>
              <a:ext uri="{FF2B5EF4-FFF2-40B4-BE49-F238E27FC236}">
                <a16:creationId xmlns:a16="http://schemas.microsoft.com/office/drawing/2014/main" id="{4B917153-981C-3BD1-EB02-89172F2FC3FA}"/>
              </a:ext>
            </a:extLst>
          </p:cNvPr>
          <p:cNvSpPr txBox="1"/>
          <p:nvPr/>
        </p:nvSpPr>
        <p:spPr>
          <a:xfrm>
            <a:off x="147196" y="2612687"/>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p6   AlphaPose</a:t>
            </a:r>
            <a:r>
              <a:rPr lang="ja-JP" altLang="en-US" sz="2000" b="1" dirty="0">
                <a:solidFill>
                  <a:schemeClr val="tx1">
                    <a:lumMod val="75000"/>
                    <a:lumOff val="25000"/>
                  </a:schemeClr>
                </a:solidFill>
                <a:latin typeface="+mn-ea"/>
              </a:rPr>
              <a:t>による姿勢推定</a:t>
            </a:r>
            <a:endParaRPr lang="en-US" altLang="ja-JP" sz="2000" b="1" dirty="0">
              <a:solidFill>
                <a:schemeClr val="tx1">
                  <a:lumMod val="75000"/>
                  <a:lumOff val="25000"/>
                </a:schemeClr>
              </a:solidFill>
              <a:latin typeface="+mn-ea"/>
            </a:endParaRPr>
          </a:p>
        </p:txBody>
      </p:sp>
      <p:sp>
        <p:nvSpPr>
          <p:cNvPr id="12" name="テキスト ボックス 11">
            <a:hlinkClick r:id="rId7" action="ppaction://hlinksldjump"/>
            <a:extLst>
              <a:ext uri="{FF2B5EF4-FFF2-40B4-BE49-F238E27FC236}">
                <a16:creationId xmlns:a16="http://schemas.microsoft.com/office/drawing/2014/main" id="{7B074933-426C-9EA7-6A6A-D260C01933DB}"/>
              </a:ext>
            </a:extLst>
          </p:cNvPr>
          <p:cNvSpPr txBox="1"/>
          <p:nvPr/>
        </p:nvSpPr>
        <p:spPr>
          <a:xfrm>
            <a:off x="147196" y="3009111"/>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p7   </a:t>
            </a:r>
            <a:r>
              <a:rPr lang="ja-JP" altLang="en-US" sz="2000" b="1" dirty="0">
                <a:solidFill>
                  <a:schemeClr val="tx1">
                    <a:lumMod val="75000"/>
                    <a:lumOff val="25000"/>
                  </a:schemeClr>
                </a:solidFill>
                <a:latin typeface="+mn-ea"/>
              </a:rPr>
              <a:t>映像間の選手対応付け（手動）</a:t>
            </a:r>
            <a:endParaRPr lang="en-US" altLang="ja-JP" sz="2000" b="1" dirty="0">
              <a:solidFill>
                <a:schemeClr val="tx1">
                  <a:lumMod val="75000"/>
                  <a:lumOff val="25000"/>
                </a:schemeClr>
              </a:solidFill>
              <a:latin typeface="+mn-ea"/>
            </a:endParaRPr>
          </a:p>
        </p:txBody>
      </p:sp>
      <p:sp>
        <p:nvSpPr>
          <p:cNvPr id="13" name="テキスト ボックス 12">
            <a:hlinkClick r:id="rId8" action="ppaction://hlinksldjump"/>
            <a:extLst>
              <a:ext uri="{FF2B5EF4-FFF2-40B4-BE49-F238E27FC236}">
                <a16:creationId xmlns:a16="http://schemas.microsoft.com/office/drawing/2014/main" id="{AF0D6C0A-1C74-1112-0A0A-4D5FEC270A22}"/>
              </a:ext>
            </a:extLst>
          </p:cNvPr>
          <p:cNvSpPr txBox="1"/>
          <p:nvPr/>
        </p:nvSpPr>
        <p:spPr>
          <a:xfrm>
            <a:off x="147196" y="3401849"/>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p8   </a:t>
            </a:r>
            <a:r>
              <a:rPr lang="ja-JP" altLang="en-US" sz="2000" b="1" dirty="0">
                <a:solidFill>
                  <a:schemeClr val="tx1">
                    <a:lumMod val="75000"/>
                    <a:lumOff val="25000"/>
                  </a:schemeClr>
                </a:solidFill>
                <a:latin typeface="+mn-ea"/>
              </a:rPr>
              <a:t>選手の</a:t>
            </a:r>
            <a:r>
              <a:rPr lang="en-US" altLang="ja-JP" sz="2000" b="1" dirty="0">
                <a:solidFill>
                  <a:schemeClr val="tx1">
                    <a:lumMod val="75000"/>
                    <a:lumOff val="25000"/>
                  </a:schemeClr>
                </a:solidFill>
                <a:latin typeface="+mn-ea"/>
              </a:rPr>
              <a:t>3</a:t>
            </a:r>
            <a:r>
              <a:rPr lang="ja-JP" altLang="en-US" sz="2000" b="1" dirty="0">
                <a:solidFill>
                  <a:schemeClr val="tx1">
                    <a:lumMod val="75000"/>
                    <a:lumOff val="25000"/>
                  </a:schemeClr>
                </a:solidFill>
                <a:latin typeface="+mn-ea"/>
              </a:rPr>
              <a:t>次元位置推定</a:t>
            </a:r>
            <a:endParaRPr lang="en-US" altLang="ja-JP" sz="2000" b="1" dirty="0">
              <a:solidFill>
                <a:schemeClr val="tx1">
                  <a:lumMod val="75000"/>
                  <a:lumOff val="25000"/>
                </a:schemeClr>
              </a:solidFill>
              <a:latin typeface="+mn-ea"/>
            </a:endParaRPr>
          </a:p>
        </p:txBody>
      </p:sp>
      <p:sp>
        <p:nvSpPr>
          <p:cNvPr id="14" name="テキスト ボックス 13">
            <a:hlinkClick r:id="rId9" action="ppaction://hlinksldjump"/>
            <a:extLst>
              <a:ext uri="{FF2B5EF4-FFF2-40B4-BE49-F238E27FC236}">
                <a16:creationId xmlns:a16="http://schemas.microsoft.com/office/drawing/2014/main" id="{A085B1A6-B385-D41E-6679-DBEA86E2F99E}"/>
              </a:ext>
            </a:extLst>
          </p:cNvPr>
          <p:cNvSpPr txBox="1"/>
          <p:nvPr/>
        </p:nvSpPr>
        <p:spPr>
          <a:xfrm>
            <a:off x="147196" y="3798273"/>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p10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推定結果（手動）</a:t>
            </a:r>
            <a:endParaRPr lang="en-US" altLang="ja-JP" sz="2000" b="1" dirty="0">
              <a:solidFill>
                <a:schemeClr val="tx1">
                  <a:lumMod val="75000"/>
                  <a:lumOff val="25000"/>
                </a:schemeClr>
              </a:solidFill>
              <a:latin typeface="+mn-ea"/>
            </a:endParaRPr>
          </a:p>
        </p:txBody>
      </p:sp>
      <p:sp>
        <p:nvSpPr>
          <p:cNvPr id="16" name="テキスト ボックス 15">
            <a:hlinkClick r:id="rId10" action="ppaction://hlinksldjump"/>
            <a:extLst>
              <a:ext uri="{FF2B5EF4-FFF2-40B4-BE49-F238E27FC236}">
                <a16:creationId xmlns:a16="http://schemas.microsoft.com/office/drawing/2014/main" id="{BCDEC683-9B7E-F119-F38A-E9A30390A94B}"/>
              </a:ext>
            </a:extLst>
          </p:cNvPr>
          <p:cNvSpPr txBox="1"/>
          <p:nvPr/>
        </p:nvSpPr>
        <p:spPr>
          <a:xfrm>
            <a:off x="147196" y="4200819"/>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p12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映像間の選手対応付け（自動）</a:t>
            </a:r>
            <a:endParaRPr lang="en-US" altLang="ja-JP" sz="2000" b="1" dirty="0">
              <a:solidFill>
                <a:schemeClr val="tx1">
                  <a:lumMod val="75000"/>
                  <a:lumOff val="25000"/>
                </a:schemeClr>
              </a:solidFill>
              <a:latin typeface="+mn-ea"/>
            </a:endParaRPr>
          </a:p>
        </p:txBody>
      </p:sp>
      <p:sp>
        <p:nvSpPr>
          <p:cNvPr id="17" name="テキスト ボックス 16">
            <a:hlinkClick r:id="rId11" action="ppaction://hlinksldjump"/>
            <a:extLst>
              <a:ext uri="{FF2B5EF4-FFF2-40B4-BE49-F238E27FC236}">
                <a16:creationId xmlns:a16="http://schemas.microsoft.com/office/drawing/2014/main" id="{28F38E3A-95D2-D049-7157-865167E2CB1B}"/>
              </a:ext>
            </a:extLst>
          </p:cNvPr>
          <p:cNvSpPr txBox="1"/>
          <p:nvPr/>
        </p:nvSpPr>
        <p:spPr>
          <a:xfrm>
            <a:off x="147196" y="4567149"/>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p13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推定結果（自動）</a:t>
            </a:r>
            <a:endParaRPr lang="en-US" altLang="ja-JP" sz="2000" b="1" dirty="0">
              <a:solidFill>
                <a:schemeClr val="tx1">
                  <a:lumMod val="75000"/>
                  <a:lumOff val="25000"/>
                </a:schemeClr>
              </a:solidFill>
              <a:latin typeface="+mn-ea"/>
            </a:endParaRPr>
          </a:p>
        </p:txBody>
      </p:sp>
      <p:sp>
        <p:nvSpPr>
          <p:cNvPr id="18" name="テキスト ボックス 17">
            <a:hlinkClick r:id="rId12" action="ppaction://hlinksldjump"/>
            <a:extLst>
              <a:ext uri="{FF2B5EF4-FFF2-40B4-BE49-F238E27FC236}">
                <a16:creationId xmlns:a16="http://schemas.microsoft.com/office/drawing/2014/main" id="{A5E94836-397D-6085-5905-C28009CFEC27}"/>
              </a:ext>
            </a:extLst>
          </p:cNvPr>
          <p:cNvSpPr txBox="1"/>
          <p:nvPr/>
        </p:nvSpPr>
        <p:spPr>
          <a:xfrm>
            <a:off x="147196" y="4977808"/>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p14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まとめ</a:t>
            </a:r>
            <a:endParaRPr lang="en-US" altLang="ja-JP" sz="2000" b="1" dirty="0">
              <a:solidFill>
                <a:schemeClr val="tx1">
                  <a:lumMod val="75000"/>
                  <a:lumOff val="25000"/>
                </a:schemeClr>
              </a:solidFill>
              <a:latin typeface="+mn-ea"/>
            </a:endParaRPr>
          </a:p>
        </p:txBody>
      </p:sp>
      <p:sp>
        <p:nvSpPr>
          <p:cNvPr id="19" name="テキスト ボックス 18">
            <a:extLst>
              <a:ext uri="{FF2B5EF4-FFF2-40B4-BE49-F238E27FC236}">
                <a16:creationId xmlns:a16="http://schemas.microsoft.com/office/drawing/2014/main" id="{42C30053-415B-5B06-B901-BFA8DEBA86E6}"/>
              </a:ext>
            </a:extLst>
          </p:cNvPr>
          <p:cNvSpPr txBox="1"/>
          <p:nvPr/>
        </p:nvSpPr>
        <p:spPr>
          <a:xfrm>
            <a:off x="4589900"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補足資料</a:t>
            </a:r>
            <a:endParaRPr lang="en-US" altLang="ja-JP" sz="2000" b="1" dirty="0">
              <a:solidFill>
                <a:schemeClr val="tx1">
                  <a:lumMod val="75000"/>
                  <a:lumOff val="25000"/>
                </a:schemeClr>
              </a:solidFill>
              <a:latin typeface="+mn-ea"/>
            </a:endParaRPr>
          </a:p>
        </p:txBody>
      </p:sp>
      <p:sp>
        <p:nvSpPr>
          <p:cNvPr id="20" name="テキスト ボックス 19">
            <a:hlinkClick r:id="rId13" action="ppaction://hlinksldjump"/>
            <a:extLst>
              <a:ext uri="{FF2B5EF4-FFF2-40B4-BE49-F238E27FC236}">
                <a16:creationId xmlns:a16="http://schemas.microsoft.com/office/drawing/2014/main" id="{C69E0B95-9B92-A9B3-18A5-C654EA79052E}"/>
              </a:ext>
            </a:extLst>
          </p:cNvPr>
          <p:cNvSpPr txBox="1"/>
          <p:nvPr/>
        </p:nvSpPr>
        <p:spPr>
          <a:xfrm>
            <a:off x="4719196" y="142059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本研究で撮影・使用した映像</a:t>
            </a:r>
            <a:endParaRPr lang="en-US" altLang="ja-JP" sz="2000" b="1" dirty="0">
              <a:solidFill>
                <a:schemeClr val="tx1">
                  <a:lumMod val="75000"/>
                  <a:lumOff val="25000"/>
                </a:schemeClr>
              </a:solidFill>
              <a:latin typeface="+mn-ea"/>
            </a:endParaRPr>
          </a:p>
        </p:txBody>
      </p:sp>
      <p:sp>
        <p:nvSpPr>
          <p:cNvPr id="21" name="テキスト ボックス 20">
            <a:hlinkClick r:id="rId14" action="ppaction://hlinksldjump"/>
            <a:extLst>
              <a:ext uri="{FF2B5EF4-FFF2-40B4-BE49-F238E27FC236}">
                <a16:creationId xmlns:a16="http://schemas.microsoft.com/office/drawing/2014/main" id="{2C5E0305-AFDE-6D06-92F7-720D3C16F78B}"/>
              </a:ext>
            </a:extLst>
          </p:cNvPr>
          <p:cNvSpPr txBox="1"/>
          <p:nvPr/>
        </p:nvSpPr>
        <p:spPr>
          <a:xfrm>
            <a:off x="4719196" y="2217127"/>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直線の最近点の求め方</a:t>
            </a:r>
            <a:endParaRPr lang="en-US" altLang="ja-JP" sz="2000" b="1" dirty="0">
              <a:solidFill>
                <a:schemeClr val="tx1">
                  <a:lumMod val="75000"/>
                  <a:lumOff val="25000"/>
                </a:schemeClr>
              </a:solidFill>
              <a:latin typeface="+mn-ea"/>
            </a:endParaRPr>
          </a:p>
        </p:txBody>
      </p:sp>
      <p:sp>
        <p:nvSpPr>
          <p:cNvPr id="22" name="テキスト ボックス 21">
            <a:hlinkClick r:id="rId15" action="ppaction://hlinksldjump"/>
            <a:extLst>
              <a:ext uri="{FF2B5EF4-FFF2-40B4-BE49-F238E27FC236}">
                <a16:creationId xmlns:a16="http://schemas.microsoft.com/office/drawing/2014/main" id="{A3E2CF8E-B14F-FC0B-EB00-5DB5DAEBD2DE}"/>
              </a:ext>
            </a:extLst>
          </p:cNvPr>
          <p:cNvSpPr txBox="1"/>
          <p:nvPr/>
        </p:nvSpPr>
        <p:spPr>
          <a:xfrm>
            <a:off x="4719196" y="2609865"/>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選手配置を知るメリット</a:t>
            </a:r>
            <a:endParaRPr lang="en-US" altLang="ja-JP" sz="2000" b="1" dirty="0">
              <a:solidFill>
                <a:schemeClr val="tx1">
                  <a:lumMod val="75000"/>
                  <a:lumOff val="25000"/>
                </a:schemeClr>
              </a:solidFill>
              <a:latin typeface="+mn-ea"/>
            </a:endParaRPr>
          </a:p>
        </p:txBody>
      </p:sp>
      <p:sp>
        <p:nvSpPr>
          <p:cNvPr id="23" name="テキスト ボックス 22">
            <a:hlinkClick r:id="rId16" action="ppaction://hlinksldjump"/>
            <a:extLst>
              <a:ext uri="{FF2B5EF4-FFF2-40B4-BE49-F238E27FC236}">
                <a16:creationId xmlns:a16="http://schemas.microsoft.com/office/drawing/2014/main" id="{AFE89177-0111-CEE1-934B-3854A210ACD6}"/>
              </a:ext>
            </a:extLst>
          </p:cNvPr>
          <p:cNvSpPr txBox="1"/>
          <p:nvPr/>
        </p:nvSpPr>
        <p:spPr>
          <a:xfrm>
            <a:off x="4706496" y="3009466"/>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跳躍時での推定結果の比較</a:t>
            </a:r>
            <a:endParaRPr lang="en-US" altLang="ja-JP" sz="2000" b="1" dirty="0">
              <a:solidFill>
                <a:schemeClr val="tx1">
                  <a:lumMod val="75000"/>
                  <a:lumOff val="25000"/>
                </a:schemeClr>
              </a:solidFill>
              <a:latin typeface="+mn-ea"/>
            </a:endParaRPr>
          </a:p>
        </p:txBody>
      </p:sp>
      <p:sp>
        <p:nvSpPr>
          <p:cNvPr id="24" name="テキスト ボックス 23">
            <a:hlinkClick r:id="rId17" action="ppaction://hlinksldjump"/>
            <a:extLst>
              <a:ext uri="{FF2B5EF4-FFF2-40B4-BE49-F238E27FC236}">
                <a16:creationId xmlns:a16="http://schemas.microsoft.com/office/drawing/2014/main" id="{13A7FB16-8720-1A77-B982-2CAAC4C48770}"/>
              </a:ext>
            </a:extLst>
          </p:cNvPr>
          <p:cNvSpPr txBox="1"/>
          <p:nvPr/>
        </p:nvSpPr>
        <p:spPr>
          <a:xfrm>
            <a:off x="4719196" y="181676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カメラレンズの歪み補正</a:t>
            </a:r>
            <a:endParaRPr lang="en-US" altLang="ja-JP" sz="2000" b="1" dirty="0">
              <a:solidFill>
                <a:schemeClr val="tx1">
                  <a:lumMod val="75000"/>
                  <a:lumOff val="25000"/>
                </a:schemeClr>
              </a:solidFill>
              <a:latin typeface="+mn-ea"/>
            </a:endParaRPr>
          </a:p>
        </p:txBody>
      </p:sp>
      <p:sp>
        <p:nvSpPr>
          <p:cNvPr id="5" name="正方形/長方形 4">
            <a:hlinkClick r:id="rId18" action="ppaction://hlinksldjump"/>
            <a:extLst>
              <a:ext uri="{FF2B5EF4-FFF2-40B4-BE49-F238E27FC236}">
                <a16:creationId xmlns:a16="http://schemas.microsoft.com/office/drawing/2014/main" id="{99E93FDA-F73A-0DF1-E1BA-3D5AD754B182}"/>
              </a:ext>
            </a:extLst>
          </p:cNvPr>
          <p:cNvSpPr/>
          <p:nvPr/>
        </p:nvSpPr>
        <p:spPr>
          <a:xfrm>
            <a:off x="17900" y="33089"/>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hlinkClick r:id="rId19" action="ppaction://hlinksldjump"/>
            <a:extLst>
              <a:ext uri="{FF2B5EF4-FFF2-40B4-BE49-F238E27FC236}">
                <a16:creationId xmlns:a16="http://schemas.microsoft.com/office/drawing/2014/main" id="{C625F26E-0CC6-D29E-1D32-391DEA0BB334}"/>
              </a:ext>
            </a:extLst>
          </p:cNvPr>
          <p:cNvSpPr txBox="1"/>
          <p:nvPr/>
        </p:nvSpPr>
        <p:spPr>
          <a:xfrm>
            <a:off x="4706496" y="339816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システム処理時間</a:t>
            </a:r>
            <a:endParaRPr lang="en-US" altLang="ja-JP" sz="2000" b="1" dirty="0">
              <a:solidFill>
                <a:schemeClr val="tx1">
                  <a:lumMod val="75000"/>
                  <a:lumOff val="25000"/>
                </a:schemeClr>
              </a:solidFill>
              <a:latin typeface="+mn-ea"/>
            </a:endParaRPr>
          </a:p>
        </p:txBody>
      </p:sp>
      <p:sp>
        <p:nvSpPr>
          <p:cNvPr id="26" name="テキスト ボックス 25">
            <a:hlinkClick r:id="rId19" action="ppaction://hlinksldjump"/>
            <a:extLst>
              <a:ext uri="{FF2B5EF4-FFF2-40B4-BE49-F238E27FC236}">
                <a16:creationId xmlns:a16="http://schemas.microsoft.com/office/drawing/2014/main" id="{40553D9D-C018-2776-AED9-7E9188FC19A1}"/>
              </a:ext>
            </a:extLst>
          </p:cNvPr>
          <p:cNvSpPr txBox="1"/>
          <p:nvPr/>
        </p:nvSpPr>
        <p:spPr>
          <a:xfrm>
            <a:off x="4719196" y="3806000"/>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a:t>
            </a:r>
            <a:r>
              <a:rPr lang="en-US" altLang="ja-JP" sz="2000" b="1" dirty="0">
                <a:solidFill>
                  <a:schemeClr val="tx1">
                    <a:lumMod val="75000"/>
                    <a:lumOff val="25000"/>
                  </a:schemeClr>
                </a:solidFill>
                <a:latin typeface="+mn-ea"/>
              </a:rPr>
              <a:t>AlphaPose</a:t>
            </a:r>
            <a:r>
              <a:rPr lang="ja-JP" altLang="en-US" sz="2000" b="1" dirty="0">
                <a:solidFill>
                  <a:schemeClr val="tx1">
                    <a:lumMod val="75000"/>
                    <a:lumOff val="25000"/>
                  </a:schemeClr>
                </a:solidFill>
                <a:latin typeface="+mn-ea"/>
              </a:rPr>
              <a:t>の特徴</a:t>
            </a:r>
            <a:endParaRPr lang="en-US" altLang="ja-JP" sz="2000" b="1" dirty="0">
              <a:solidFill>
                <a:schemeClr val="tx1">
                  <a:lumMod val="75000"/>
                  <a:lumOff val="25000"/>
                </a:schemeClr>
              </a:solidFill>
              <a:latin typeface="+mn-ea"/>
            </a:endParaRPr>
          </a:p>
        </p:txBody>
      </p:sp>
      <p:sp>
        <p:nvSpPr>
          <p:cNvPr id="11" name="テキスト ボックス 10">
            <a:hlinkClick r:id="rId20" action="ppaction://hlinksldjump"/>
            <a:extLst>
              <a:ext uri="{FF2B5EF4-FFF2-40B4-BE49-F238E27FC236}">
                <a16:creationId xmlns:a16="http://schemas.microsoft.com/office/drawing/2014/main" id="{C77ED8AA-983D-6B94-E389-61B0371BDC6B}"/>
              </a:ext>
            </a:extLst>
          </p:cNvPr>
          <p:cNvSpPr txBox="1"/>
          <p:nvPr/>
        </p:nvSpPr>
        <p:spPr>
          <a:xfrm>
            <a:off x="4719196" y="4194697"/>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選手の交差への対応</a:t>
            </a:r>
            <a:endParaRPr lang="en-US" altLang="ja-JP" sz="2000" b="1" dirty="0">
              <a:solidFill>
                <a:schemeClr val="tx1">
                  <a:lumMod val="75000"/>
                  <a:lumOff val="25000"/>
                </a:schemeClr>
              </a:solidFill>
              <a:latin typeface="+mn-ea"/>
            </a:endParaRPr>
          </a:p>
        </p:txBody>
      </p:sp>
    </p:spTree>
    <p:extLst>
      <p:ext uri="{BB962C8B-B14F-4D97-AF65-F5344CB8AC3E}">
        <p14:creationId xmlns:p14="http://schemas.microsoft.com/office/powerpoint/2010/main" val="2483468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35787-15D5-8338-C7A3-1F3D8AECA8A6}"/>
              </a:ext>
            </a:extLst>
          </p:cNvPr>
          <p:cNvSpPr>
            <a:spLocks noGrp="1"/>
          </p:cNvSpPr>
          <p:nvPr>
            <p:ph type="title"/>
          </p:nvPr>
        </p:nvSpPr>
        <p:spPr/>
        <p:txBody>
          <a:bodyPr/>
          <a:lstStyle/>
          <a:p>
            <a:r>
              <a:rPr lang="ja-JP" altLang="en-US" dirty="0"/>
              <a:t>本研究で撮影・使用した映像</a:t>
            </a:r>
            <a:endParaRPr kumimoji="1" lang="ja-JP" altLang="en-US" dirty="0"/>
          </a:p>
        </p:txBody>
      </p:sp>
      <p:sp>
        <p:nvSpPr>
          <p:cNvPr id="3" name="日付プレースホルダー 2">
            <a:extLst>
              <a:ext uri="{FF2B5EF4-FFF2-40B4-BE49-F238E27FC236}">
                <a16:creationId xmlns:a16="http://schemas.microsoft.com/office/drawing/2014/main" id="{087FFAC8-CB38-27E5-9F2A-7AC6DC5CF171}"/>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8BB94C45-6400-6141-3310-43D6C4D814C3}"/>
              </a:ext>
            </a:extLst>
          </p:cNvPr>
          <p:cNvSpPr>
            <a:spLocks noGrp="1"/>
          </p:cNvSpPr>
          <p:nvPr>
            <p:ph type="sldNum" sz="quarter" idx="12"/>
          </p:nvPr>
        </p:nvSpPr>
        <p:spPr/>
        <p:txBody>
          <a:bodyPr/>
          <a:lstStyle/>
          <a:p>
            <a:fld id="{E2856846-1EF8-4374-B523-FE9A680A5F89}"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F8A9C529-A2D5-677E-0192-008476E16F8D}"/>
              </a:ext>
            </a:extLst>
          </p:cNvPr>
          <p:cNvSpPr txBox="1"/>
          <p:nvPr/>
        </p:nvSpPr>
        <p:spPr>
          <a:xfrm>
            <a:off x="1693768" y="1714237"/>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9B86340D-638B-319A-B58F-00CA72849E0C}"/>
              </a:ext>
            </a:extLst>
          </p:cNvPr>
          <p:cNvSpPr txBox="1"/>
          <p:nvPr/>
        </p:nvSpPr>
        <p:spPr>
          <a:xfrm>
            <a:off x="6382313" y="1714236"/>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pic>
        <p:nvPicPr>
          <p:cNvPr id="10" name="01_camera1">
            <a:hlinkClick r:id="" action="ppaction://media"/>
            <a:extLst>
              <a:ext uri="{FF2B5EF4-FFF2-40B4-BE49-F238E27FC236}">
                <a16:creationId xmlns:a16="http://schemas.microsoft.com/office/drawing/2014/main" id="{D1174E0C-7247-3BA7-7E76-4FD09DFE19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75901"/>
            <a:ext cx="4572000" cy="2571750"/>
          </a:xfrm>
          <a:prstGeom prst="rect">
            <a:avLst/>
          </a:prstGeom>
        </p:spPr>
      </p:pic>
      <p:pic>
        <p:nvPicPr>
          <p:cNvPr id="11" name="01_camera2">
            <a:hlinkClick r:id="" action="ppaction://media"/>
            <a:extLst>
              <a:ext uri="{FF2B5EF4-FFF2-40B4-BE49-F238E27FC236}">
                <a16:creationId xmlns:a16="http://schemas.microsoft.com/office/drawing/2014/main" id="{9928015A-B5A0-E829-7FEB-E326E87148D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43718" y="2175900"/>
            <a:ext cx="4500282" cy="2550160"/>
          </a:xfrm>
          <a:prstGeom prst="rect">
            <a:avLst/>
          </a:prstGeom>
        </p:spPr>
      </p:pic>
      <p:sp>
        <p:nvSpPr>
          <p:cNvPr id="5" name="正方形/長方形 4">
            <a:hlinkClick r:id="rId8" action="ppaction://hlinksldjump"/>
            <a:extLst>
              <a:ext uri="{FF2B5EF4-FFF2-40B4-BE49-F238E27FC236}">
                <a16:creationId xmlns:a16="http://schemas.microsoft.com/office/drawing/2014/main" id="{7BE36A86-D72F-5E76-62BE-48DF55223A5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8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7" fill="hold"/>
                                        <p:tgtEl>
                                          <p:spTgt spid="10"/>
                                        </p:tgtEl>
                                      </p:cBhvr>
                                    </p:cmd>
                                  </p:childTnLst>
                                </p:cTn>
                              </p:par>
                              <p:par>
                                <p:cTn id="7" presetID="1" presetClass="mediacall" presetSubtype="0" fill="hold" nodeType="withEffect">
                                  <p:stCondLst>
                                    <p:cond delay="0"/>
                                  </p:stCondLst>
                                  <p:childTnLst>
                                    <p:cmd type="call" cmd="playFrom(0.0)">
                                      <p:cBhvr>
                                        <p:cTn id="8" dur="92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18C45-B308-709D-495F-B9CBD4835BD4}"/>
              </a:ext>
            </a:extLst>
          </p:cNvPr>
          <p:cNvSpPr>
            <a:spLocks noGrp="1"/>
          </p:cNvSpPr>
          <p:nvPr>
            <p:ph type="title"/>
          </p:nvPr>
        </p:nvSpPr>
        <p:spPr/>
        <p:txBody>
          <a:bodyPr>
            <a:normAutofit/>
          </a:bodyPr>
          <a:lstStyle/>
          <a:p>
            <a:r>
              <a:rPr kumimoji="1" lang="ja-JP" altLang="en-US" dirty="0"/>
              <a:t>カメラキャリブレーション（カメラ内部パラメータ）</a:t>
            </a:r>
          </a:p>
        </p:txBody>
      </p:sp>
      <p:sp>
        <p:nvSpPr>
          <p:cNvPr id="3" name="日付プレースホルダー 2">
            <a:extLst>
              <a:ext uri="{FF2B5EF4-FFF2-40B4-BE49-F238E27FC236}">
                <a16:creationId xmlns:a16="http://schemas.microsoft.com/office/drawing/2014/main" id="{0821F7EC-E535-7CF9-DF69-AC3372999919}"/>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47DC84EC-5BC6-4A1A-477F-9389052F690F}"/>
              </a:ext>
            </a:extLst>
          </p:cNvPr>
          <p:cNvSpPr>
            <a:spLocks noGrp="1"/>
          </p:cNvSpPr>
          <p:nvPr>
            <p:ph type="sldNum" sz="quarter" idx="12"/>
          </p:nvPr>
        </p:nvSpPr>
        <p:spPr/>
        <p:txBody>
          <a:bodyPr/>
          <a:lstStyle/>
          <a:p>
            <a:fld id="{E2856846-1EF8-4374-B523-FE9A680A5F89}" type="slidenum">
              <a:rPr kumimoji="1" lang="ja-JP" altLang="en-US" smtClean="0"/>
              <a:t>17</a:t>
            </a:fld>
            <a:endParaRPr kumimoji="1" lang="ja-JP" altLang="en-US"/>
          </a:p>
        </p:txBody>
      </p:sp>
      <p:pic>
        <p:nvPicPr>
          <p:cNvPr id="6" name="図 5" descr="背景パターン&#10;&#10;自動的に生成された説明">
            <a:extLst>
              <a:ext uri="{FF2B5EF4-FFF2-40B4-BE49-F238E27FC236}">
                <a16:creationId xmlns:a16="http://schemas.microsoft.com/office/drawing/2014/main" id="{76953656-DF95-693C-3071-B78FE2A42301}"/>
              </a:ext>
            </a:extLst>
          </p:cNvPr>
          <p:cNvPicPr>
            <a:picLocks noChangeAspect="1"/>
          </p:cNvPicPr>
          <p:nvPr/>
        </p:nvPicPr>
        <p:blipFill rotWithShape="1">
          <a:blip r:embed="rId2">
            <a:extLst>
              <a:ext uri="{28A0092B-C50C-407E-A947-70E740481C1C}">
                <a14:useLocalDpi xmlns:a14="http://schemas.microsoft.com/office/drawing/2010/main" val="0"/>
              </a:ext>
            </a:extLst>
          </a:blip>
          <a:srcRect t="5882" r="8034" b="5951"/>
          <a:stretch/>
        </p:blipFill>
        <p:spPr>
          <a:xfrm>
            <a:off x="415416" y="3678384"/>
            <a:ext cx="2669292" cy="1809117"/>
          </a:xfrm>
          <a:prstGeom prst="rect">
            <a:avLst/>
          </a:prstGeom>
        </p:spPr>
      </p:pic>
      <p:sp>
        <p:nvSpPr>
          <p:cNvPr id="7" name="テキスト ボックス 6">
            <a:extLst>
              <a:ext uri="{FF2B5EF4-FFF2-40B4-BE49-F238E27FC236}">
                <a16:creationId xmlns:a16="http://schemas.microsoft.com/office/drawing/2014/main" id="{133E32FE-6AAC-60DE-19D3-05D1557DF111}"/>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E1953A7E-EE13-8B6D-158A-F44160975547}"/>
              </a:ext>
            </a:extLst>
          </p:cNvPr>
          <p:cNvSpPr txBox="1"/>
          <p:nvPr/>
        </p:nvSpPr>
        <p:spPr>
          <a:xfrm>
            <a:off x="213064" y="1881167"/>
            <a:ext cx="209865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・（レンズ歪み）</a:t>
            </a:r>
          </a:p>
        </p:txBody>
      </p:sp>
      <p:sp>
        <p:nvSpPr>
          <p:cNvPr id="10" name="テキスト ボックス 9">
            <a:extLst>
              <a:ext uri="{FF2B5EF4-FFF2-40B4-BE49-F238E27FC236}">
                <a16:creationId xmlns:a16="http://schemas.microsoft.com/office/drawing/2014/main" id="{9BA7BFB8-0E5F-009E-F4B8-001BD0DD60C5}"/>
              </a:ext>
            </a:extLst>
          </p:cNvPr>
          <p:cNvSpPr txBox="1"/>
          <p:nvPr/>
        </p:nvSpPr>
        <p:spPr>
          <a:xfrm>
            <a:off x="165347" y="5484227"/>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5" name="テキスト ボックス 14">
            <a:extLst>
              <a:ext uri="{FF2B5EF4-FFF2-40B4-BE49-F238E27FC236}">
                <a16:creationId xmlns:a16="http://schemas.microsoft.com/office/drawing/2014/main" id="{A96905A0-CE8D-3177-85BB-167B28488033}"/>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16" name="三角形 17">
            <a:extLst>
              <a:ext uri="{FF2B5EF4-FFF2-40B4-BE49-F238E27FC236}">
                <a16:creationId xmlns:a16="http://schemas.microsoft.com/office/drawing/2014/main" id="{E2067B34-71F4-0130-798C-092D714B2549}"/>
              </a:ext>
            </a:extLst>
          </p:cNvPr>
          <p:cNvSpPr/>
          <p:nvPr/>
        </p:nvSpPr>
        <p:spPr>
          <a:xfrm rot="5400000">
            <a:off x="3669604" y="3610045"/>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9AB56005-0CE7-7052-3F9E-3DD1ADF7187D}"/>
              </a:ext>
            </a:extLst>
          </p:cNvPr>
          <p:cNvSpPr txBox="1"/>
          <p:nvPr/>
        </p:nvSpPr>
        <p:spPr>
          <a:xfrm>
            <a:off x="4856085" y="1127465"/>
            <a:ext cx="3288080"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カメラレンズの歪み補正</a:t>
            </a:r>
          </a:p>
        </p:txBody>
      </p:sp>
      <p:pic>
        <p:nvPicPr>
          <p:cNvPr id="19" name="図 18" descr="スポーツゲーム, ウォーキング, グループ, 民衆 が含まれている画像&#10;&#10;自動的に生成された説明">
            <a:extLst>
              <a:ext uri="{FF2B5EF4-FFF2-40B4-BE49-F238E27FC236}">
                <a16:creationId xmlns:a16="http://schemas.microsoft.com/office/drawing/2014/main" id="{AE7D16DE-971F-CD3C-4936-BD17C584A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003" y="1589130"/>
            <a:ext cx="3553278" cy="1998719"/>
          </a:xfrm>
          <a:prstGeom prst="rect">
            <a:avLst/>
          </a:prstGeom>
        </p:spPr>
      </p:pic>
      <p:sp>
        <p:nvSpPr>
          <p:cNvPr id="20" name="テキスト ボックス 19">
            <a:extLst>
              <a:ext uri="{FF2B5EF4-FFF2-40B4-BE49-F238E27FC236}">
                <a16:creationId xmlns:a16="http://schemas.microsoft.com/office/drawing/2014/main" id="{A597E26E-79ED-A69B-A065-905A13E57C88}"/>
              </a:ext>
            </a:extLst>
          </p:cNvPr>
          <p:cNvSpPr txBox="1"/>
          <p:nvPr/>
        </p:nvSpPr>
        <p:spPr>
          <a:xfrm>
            <a:off x="5982102" y="3572110"/>
            <a:ext cx="1475083"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歪み補正前</a:t>
            </a:r>
          </a:p>
        </p:txBody>
      </p:sp>
      <p:sp>
        <p:nvSpPr>
          <p:cNvPr id="23" name="テキスト ボックス 22">
            <a:extLst>
              <a:ext uri="{FF2B5EF4-FFF2-40B4-BE49-F238E27FC236}">
                <a16:creationId xmlns:a16="http://schemas.microsoft.com/office/drawing/2014/main" id="{059FD414-F0C2-4159-B94F-5BF8BEF4DCED}"/>
              </a:ext>
            </a:extLst>
          </p:cNvPr>
          <p:cNvSpPr txBox="1"/>
          <p:nvPr/>
        </p:nvSpPr>
        <p:spPr>
          <a:xfrm>
            <a:off x="5982102" y="5992058"/>
            <a:ext cx="1475084"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歪み補正後</a:t>
            </a:r>
          </a:p>
        </p:txBody>
      </p:sp>
      <p:pic>
        <p:nvPicPr>
          <p:cNvPr id="25" name="図 24" descr="スポーツゲーム, ウォーキング, グループ, 民衆 が含まれている画像&#10;&#10;自動的に生成された説明">
            <a:extLst>
              <a:ext uri="{FF2B5EF4-FFF2-40B4-BE49-F238E27FC236}">
                <a16:creationId xmlns:a16="http://schemas.microsoft.com/office/drawing/2014/main" id="{1194293E-81B9-1399-DF6C-4FFB3B38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003" y="4006509"/>
            <a:ext cx="3553279" cy="1998719"/>
          </a:xfrm>
          <a:prstGeom prst="rect">
            <a:avLst/>
          </a:prstGeom>
        </p:spPr>
      </p:pic>
      <p:sp>
        <p:nvSpPr>
          <p:cNvPr id="5" name="正方形/長方形 4">
            <a:hlinkClick r:id="rId5" action="ppaction://hlinksldjump"/>
            <a:extLst>
              <a:ext uri="{FF2B5EF4-FFF2-40B4-BE49-F238E27FC236}">
                <a16:creationId xmlns:a16="http://schemas.microsoft.com/office/drawing/2014/main" id="{DB4514E1-7E9D-309B-EA7E-E14219FE96D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270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E226-69EC-47A1-F116-237031581DDF}"/>
              </a:ext>
            </a:extLst>
          </p:cNvPr>
          <p:cNvSpPr>
            <a:spLocks noGrp="1"/>
          </p:cNvSpPr>
          <p:nvPr>
            <p:ph type="title"/>
          </p:nvPr>
        </p:nvSpPr>
        <p:spPr/>
        <p:txBody>
          <a:bodyPr>
            <a:normAutofit/>
          </a:bodyPr>
          <a:lstStyle/>
          <a:p>
            <a:r>
              <a:rPr kumimoji="1" lang="ja-JP" altLang="en-US" dirty="0"/>
              <a:t>カメラキャリブレーション（カメラ外部パラメータ）</a:t>
            </a:r>
          </a:p>
        </p:txBody>
      </p:sp>
      <p:sp>
        <p:nvSpPr>
          <p:cNvPr id="3" name="日付プレースホルダー 2">
            <a:extLst>
              <a:ext uri="{FF2B5EF4-FFF2-40B4-BE49-F238E27FC236}">
                <a16:creationId xmlns:a16="http://schemas.microsoft.com/office/drawing/2014/main" id="{F00856C0-CDB6-C960-3AA5-FDD1A203C5D5}"/>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B00B712A-CF5F-3424-7FCA-79DB57DF1C6D}"/>
              </a:ext>
            </a:extLst>
          </p:cNvPr>
          <p:cNvSpPr>
            <a:spLocks noGrp="1"/>
          </p:cNvSpPr>
          <p:nvPr>
            <p:ph type="sldNum" sz="quarter" idx="12"/>
          </p:nvPr>
        </p:nvSpPr>
        <p:spPr/>
        <p:txBody>
          <a:bodyPr/>
          <a:lstStyle/>
          <a:p>
            <a:fld id="{E2856846-1EF8-4374-B523-FE9A680A5F89}"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1800BA2C-5369-8564-6BB9-7CAAF19CD3EF}"/>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6" name="テキスト ボックス 5">
            <a:extLst>
              <a:ext uri="{FF2B5EF4-FFF2-40B4-BE49-F238E27FC236}">
                <a16:creationId xmlns:a16="http://schemas.microsoft.com/office/drawing/2014/main" id="{5C3D1189-E810-72C1-E746-E9BCBF674986}"/>
              </a:ext>
            </a:extLst>
          </p:cNvPr>
          <p:cNvSpPr txBox="1"/>
          <p:nvPr/>
        </p:nvSpPr>
        <p:spPr>
          <a:xfrm>
            <a:off x="213064"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9" name="図 8" descr="グラフ, 折れ線グラフ&#10;&#10;自動的に生成された説明">
            <a:extLst>
              <a:ext uri="{FF2B5EF4-FFF2-40B4-BE49-F238E27FC236}">
                <a16:creationId xmlns:a16="http://schemas.microsoft.com/office/drawing/2014/main" id="{4591A4A6-05A0-7C72-B4F3-B6C780875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616" y="896983"/>
            <a:ext cx="3502747" cy="2212727"/>
          </a:xfrm>
          <a:prstGeom prst="rect">
            <a:avLst/>
          </a:prstGeom>
        </p:spPr>
      </p:pic>
      <p:sp>
        <p:nvSpPr>
          <p:cNvPr id="10" name="テキスト ボックス 9">
            <a:extLst>
              <a:ext uri="{FF2B5EF4-FFF2-40B4-BE49-F238E27FC236}">
                <a16:creationId xmlns:a16="http://schemas.microsoft.com/office/drawing/2014/main" id="{5EC3EFAD-5698-AC99-7CFB-3BE931C8A298}"/>
              </a:ext>
            </a:extLst>
          </p:cNvPr>
          <p:cNvSpPr txBox="1"/>
          <p:nvPr/>
        </p:nvSpPr>
        <p:spPr>
          <a:xfrm>
            <a:off x="5002728" y="3109710"/>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pic>
        <p:nvPicPr>
          <p:cNvPr id="11" name="図 10" descr="スポーツゲーム, ウォーキング, グループ, 民衆 が含まれている画像&#10;&#10;自動的に生成された説明">
            <a:extLst>
              <a:ext uri="{FF2B5EF4-FFF2-40B4-BE49-F238E27FC236}">
                <a16:creationId xmlns:a16="http://schemas.microsoft.com/office/drawing/2014/main" id="{E8A8AA6D-3C31-4C2E-D2A2-5A6977512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728" y="3748291"/>
            <a:ext cx="3764761" cy="2117678"/>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339C1A14-14DD-1FDB-E95C-5D11DBDA7208}"/>
                  </a:ext>
                </a:extLst>
              </p14:cNvPr>
              <p14:cNvContentPartPr/>
              <p14:nvPr/>
            </p14:nvContentPartPr>
            <p14:xfrm>
              <a:off x="6600440" y="5806775"/>
              <a:ext cx="360" cy="360"/>
            </p14:xfrm>
          </p:contentPart>
        </mc:Choice>
        <mc:Fallback xmlns="">
          <p:pic>
            <p:nvPicPr>
              <p:cNvPr id="14" name="インク 13">
                <a:extLst>
                  <a:ext uri="{FF2B5EF4-FFF2-40B4-BE49-F238E27FC236}">
                    <a16:creationId xmlns:a16="http://schemas.microsoft.com/office/drawing/2014/main" id="{339C1A14-14DD-1FDB-E95C-5D11DBDA7208}"/>
                  </a:ext>
                </a:extLst>
              </p:cNvPr>
              <p:cNvPicPr/>
              <p:nvPr/>
            </p:nvPicPr>
            <p:blipFill>
              <a:blip r:embed="rId5"/>
              <a:stretch>
                <a:fillRect/>
              </a:stretch>
            </p:blipFill>
            <p:spPr>
              <a:xfrm>
                <a:off x="6582800" y="5789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インク 14">
                <a:extLst>
                  <a:ext uri="{FF2B5EF4-FFF2-40B4-BE49-F238E27FC236}">
                    <a16:creationId xmlns:a16="http://schemas.microsoft.com/office/drawing/2014/main" id="{4BD642D4-C49E-5267-CEE8-64D7CE08CF7E}"/>
                  </a:ext>
                </a:extLst>
              </p14:cNvPr>
              <p14:cNvContentPartPr/>
              <p14:nvPr/>
            </p14:nvContentPartPr>
            <p14:xfrm>
              <a:off x="7696070" y="4885895"/>
              <a:ext cx="360" cy="360"/>
            </p14:xfrm>
          </p:contentPart>
        </mc:Choice>
        <mc:Fallback xmlns="">
          <p:pic>
            <p:nvPicPr>
              <p:cNvPr id="15" name="インク 14">
                <a:extLst>
                  <a:ext uri="{FF2B5EF4-FFF2-40B4-BE49-F238E27FC236}">
                    <a16:creationId xmlns:a16="http://schemas.microsoft.com/office/drawing/2014/main" id="{4BD642D4-C49E-5267-CEE8-64D7CE08CF7E}"/>
                  </a:ext>
                </a:extLst>
              </p:cNvPr>
              <p:cNvPicPr/>
              <p:nvPr/>
            </p:nvPicPr>
            <p:blipFill>
              <a:blip r:embed="rId5"/>
              <a:stretch>
                <a:fillRect/>
              </a:stretch>
            </p:blipFill>
            <p:spPr>
              <a:xfrm>
                <a:off x="7678070" y="48682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インク 15">
                <a:extLst>
                  <a:ext uri="{FF2B5EF4-FFF2-40B4-BE49-F238E27FC236}">
                    <a16:creationId xmlns:a16="http://schemas.microsoft.com/office/drawing/2014/main" id="{39C44099-5A02-D0DA-8891-3B6A53348ACC}"/>
                  </a:ext>
                </a:extLst>
              </p14:cNvPr>
              <p14:cNvContentPartPr/>
              <p14:nvPr/>
            </p14:nvContentPartPr>
            <p14:xfrm>
              <a:off x="7959590" y="4663775"/>
              <a:ext cx="360" cy="360"/>
            </p14:xfrm>
          </p:contentPart>
        </mc:Choice>
        <mc:Fallback xmlns="">
          <p:pic>
            <p:nvPicPr>
              <p:cNvPr id="16" name="インク 15">
                <a:extLst>
                  <a:ext uri="{FF2B5EF4-FFF2-40B4-BE49-F238E27FC236}">
                    <a16:creationId xmlns:a16="http://schemas.microsoft.com/office/drawing/2014/main" id="{39C44099-5A02-D0DA-8891-3B6A53348ACC}"/>
                  </a:ext>
                </a:extLst>
              </p:cNvPr>
              <p:cNvPicPr/>
              <p:nvPr/>
            </p:nvPicPr>
            <p:blipFill>
              <a:blip r:embed="rId5"/>
              <a:stretch>
                <a:fillRect/>
              </a:stretch>
            </p:blipFill>
            <p:spPr>
              <a:xfrm>
                <a:off x="7941590" y="4646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インク 16">
                <a:extLst>
                  <a:ext uri="{FF2B5EF4-FFF2-40B4-BE49-F238E27FC236}">
                    <a16:creationId xmlns:a16="http://schemas.microsoft.com/office/drawing/2014/main" id="{B0B6B5F9-ECCA-CA23-524E-20D014725C17}"/>
                  </a:ext>
                </a:extLst>
              </p14:cNvPr>
              <p14:cNvContentPartPr/>
              <p14:nvPr/>
            </p14:nvContentPartPr>
            <p14:xfrm>
              <a:off x="8153270" y="4495655"/>
              <a:ext cx="360" cy="360"/>
            </p14:xfrm>
          </p:contentPart>
        </mc:Choice>
        <mc:Fallback xmlns="">
          <p:pic>
            <p:nvPicPr>
              <p:cNvPr id="17" name="インク 16">
                <a:extLst>
                  <a:ext uri="{FF2B5EF4-FFF2-40B4-BE49-F238E27FC236}">
                    <a16:creationId xmlns:a16="http://schemas.microsoft.com/office/drawing/2014/main" id="{B0B6B5F9-ECCA-CA23-524E-20D014725C17}"/>
                  </a:ext>
                </a:extLst>
              </p:cNvPr>
              <p:cNvPicPr/>
              <p:nvPr/>
            </p:nvPicPr>
            <p:blipFill>
              <a:blip r:embed="rId5"/>
              <a:stretch>
                <a:fillRect/>
              </a:stretch>
            </p:blipFill>
            <p:spPr>
              <a:xfrm>
                <a:off x="8135270" y="44776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C4357D1B-5B44-33C2-B111-75BBFDF5EB97}"/>
                  </a:ext>
                </a:extLst>
              </p14:cNvPr>
              <p14:cNvContentPartPr/>
              <p14:nvPr/>
            </p14:nvContentPartPr>
            <p14:xfrm>
              <a:off x="8422910" y="4286135"/>
              <a:ext cx="360" cy="360"/>
            </p14:xfrm>
          </p:contentPart>
        </mc:Choice>
        <mc:Fallback xmlns="">
          <p:pic>
            <p:nvPicPr>
              <p:cNvPr id="18" name="インク 17">
                <a:extLst>
                  <a:ext uri="{FF2B5EF4-FFF2-40B4-BE49-F238E27FC236}">
                    <a16:creationId xmlns:a16="http://schemas.microsoft.com/office/drawing/2014/main" id="{C4357D1B-5B44-33C2-B111-75BBFDF5EB97}"/>
                  </a:ext>
                </a:extLst>
              </p:cNvPr>
              <p:cNvPicPr/>
              <p:nvPr/>
            </p:nvPicPr>
            <p:blipFill>
              <a:blip r:embed="rId5"/>
              <a:stretch>
                <a:fillRect/>
              </a:stretch>
            </p:blipFill>
            <p:spPr>
              <a:xfrm>
                <a:off x="8405270" y="4268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インク 18">
                <a:extLst>
                  <a:ext uri="{FF2B5EF4-FFF2-40B4-BE49-F238E27FC236}">
                    <a16:creationId xmlns:a16="http://schemas.microsoft.com/office/drawing/2014/main" id="{5372521D-C6CF-312C-A055-6FEC750ADB22}"/>
                  </a:ext>
                </a:extLst>
              </p14:cNvPr>
              <p14:cNvContentPartPr/>
              <p14:nvPr/>
            </p14:nvContentPartPr>
            <p14:xfrm>
              <a:off x="5568830" y="4628855"/>
              <a:ext cx="360" cy="360"/>
            </p14:xfrm>
          </p:contentPart>
        </mc:Choice>
        <mc:Fallback xmlns="">
          <p:pic>
            <p:nvPicPr>
              <p:cNvPr id="19" name="インク 18">
                <a:extLst>
                  <a:ext uri="{FF2B5EF4-FFF2-40B4-BE49-F238E27FC236}">
                    <a16:creationId xmlns:a16="http://schemas.microsoft.com/office/drawing/2014/main" id="{5372521D-C6CF-312C-A055-6FEC750ADB22}"/>
                  </a:ext>
                </a:extLst>
              </p:cNvPr>
              <p:cNvPicPr/>
              <p:nvPr/>
            </p:nvPicPr>
            <p:blipFill>
              <a:blip r:embed="rId5"/>
              <a:stretch>
                <a:fillRect/>
              </a:stretch>
            </p:blipFill>
            <p:spPr>
              <a:xfrm>
                <a:off x="5550830" y="46112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インク 20">
                <a:extLst>
                  <a:ext uri="{FF2B5EF4-FFF2-40B4-BE49-F238E27FC236}">
                    <a16:creationId xmlns:a16="http://schemas.microsoft.com/office/drawing/2014/main" id="{22D46CAE-3EE7-C994-3396-741B55FE69DD}"/>
                  </a:ext>
                </a:extLst>
              </p14:cNvPr>
              <p14:cNvContentPartPr/>
              <p14:nvPr/>
            </p14:nvContentPartPr>
            <p14:xfrm>
              <a:off x="6270470" y="4428695"/>
              <a:ext cx="360" cy="360"/>
            </p14:xfrm>
          </p:contentPart>
        </mc:Choice>
        <mc:Fallback xmlns="">
          <p:pic>
            <p:nvPicPr>
              <p:cNvPr id="21" name="インク 20">
                <a:extLst>
                  <a:ext uri="{FF2B5EF4-FFF2-40B4-BE49-F238E27FC236}">
                    <a16:creationId xmlns:a16="http://schemas.microsoft.com/office/drawing/2014/main" id="{22D46CAE-3EE7-C994-3396-741B55FE69DD}"/>
                  </a:ext>
                </a:extLst>
              </p:cNvPr>
              <p:cNvPicPr/>
              <p:nvPr/>
            </p:nvPicPr>
            <p:blipFill>
              <a:blip r:embed="rId5"/>
              <a:stretch>
                <a:fillRect/>
              </a:stretch>
            </p:blipFill>
            <p:spPr>
              <a:xfrm>
                <a:off x="6252470" y="44110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インク 21">
                <a:extLst>
                  <a:ext uri="{FF2B5EF4-FFF2-40B4-BE49-F238E27FC236}">
                    <a16:creationId xmlns:a16="http://schemas.microsoft.com/office/drawing/2014/main" id="{FE067991-A23B-6E35-07D2-527675ACD686}"/>
                  </a:ext>
                </a:extLst>
              </p14:cNvPr>
              <p14:cNvContentPartPr/>
              <p14:nvPr/>
            </p14:nvContentPartPr>
            <p14:xfrm>
              <a:off x="6743510" y="4295495"/>
              <a:ext cx="360" cy="360"/>
            </p14:xfrm>
          </p:contentPart>
        </mc:Choice>
        <mc:Fallback xmlns="">
          <p:pic>
            <p:nvPicPr>
              <p:cNvPr id="22" name="インク 21">
                <a:extLst>
                  <a:ext uri="{FF2B5EF4-FFF2-40B4-BE49-F238E27FC236}">
                    <a16:creationId xmlns:a16="http://schemas.microsoft.com/office/drawing/2014/main" id="{FE067991-A23B-6E35-07D2-527675ACD686}"/>
                  </a:ext>
                </a:extLst>
              </p:cNvPr>
              <p:cNvPicPr/>
              <p:nvPr/>
            </p:nvPicPr>
            <p:blipFill>
              <a:blip r:embed="rId5"/>
              <a:stretch>
                <a:fillRect/>
              </a:stretch>
            </p:blipFill>
            <p:spPr>
              <a:xfrm>
                <a:off x="6725510" y="4277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インク 22">
                <a:extLst>
                  <a:ext uri="{FF2B5EF4-FFF2-40B4-BE49-F238E27FC236}">
                    <a16:creationId xmlns:a16="http://schemas.microsoft.com/office/drawing/2014/main" id="{25FC5AC7-25A1-8602-9E76-EF214B0564AD}"/>
                  </a:ext>
                </a:extLst>
              </p14:cNvPr>
              <p14:cNvContentPartPr/>
              <p14:nvPr/>
            </p14:nvContentPartPr>
            <p14:xfrm>
              <a:off x="7121150" y="4181375"/>
              <a:ext cx="360" cy="360"/>
            </p14:xfrm>
          </p:contentPart>
        </mc:Choice>
        <mc:Fallback xmlns="">
          <p:pic>
            <p:nvPicPr>
              <p:cNvPr id="23" name="インク 22">
                <a:extLst>
                  <a:ext uri="{FF2B5EF4-FFF2-40B4-BE49-F238E27FC236}">
                    <a16:creationId xmlns:a16="http://schemas.microsoft.com/office/drawing/2014/main" id="{25FC5AC7-25A1-8602-9E76-EF214B0564AD}"/>
                  </a:ext>
                </a:extLst>
              </p:cNvPr>
              <p:cNvPicPr/>
              <p:nvPr/>
            </p:nvPicPr>
            <p:blipFill>
              <a:blip r:embed="rId5"/>
              <a:stretch>
                <a:fillRect/>
              </a:stretch>
            </p:blipFill>
            <p:spPr>
              <a:xfrm>
                <a:off x="7103510" y="41633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インク 23">
                <a:extLst>
                  <a:ext uri="{FF2B5EF4-FFF2-40B4-BE49-F238E27FC236}">
                    <a16:creationId xmlns:a16="http://schemas.microsoft.com/office/drawing/2014/main" id="{A1984992-43D1-2F43-FE6E-284EC53EFEFD}"/>
                  </a:ext>
                </a:extLst>
              </p14:cNvPr>
              <p14:cNvContentPartPr/>
              <p14:nvPr/>
            </p14:nvContentPartPr>
            <p14:xfrm>
              <a:off x="8026190" y="4028735"/>
              <a:ext cx="360" cy="360"/>
            </p14:xfrm>
          </p:contentPart>
        </mc:Choice>
        <mc:Fallback xmlns="">
          <p:pic>
            <p:nvPicPr>
              <p:cNvPr id="24" name="インク 23">
                <a:extLst>
                  <a:ext uri="{FF2B5EF4-FFF2-40B4-BE49-F238E27FC236}">
                    <a16:creationId xmlns:a16="http://schemas.microsoft.com/office/drawing/2014/main" id="{A1984992-43D1-2F43-FE6E-284EC53EFEFD}"/>
                  </a:ext>
                </a:extLst>
              </p:cNvPr>
              <p:cNvPicPr/>
              <p:nvPr/>
            </p:nvPicPr>
            <p:blipFill>
              <a:blip r:embed="rId5"/>
              <a:stretch>
                <a:fillRect/>
              </a:stretch>
            </p:blipFill>
            <p:spPr>
              <a:xfrm>
                <a:off x="8008190" y="40110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インク 24">
                <a:extLst>
                  <a:ext uri="{FF2B5EF4-FFF2-40B4-BE49-F238E27FC236}">
                    <a16:creationId xmlns:a16="http://schemas.microsoft.com/office/drawing/2014/main" id="{EA995823-879A-669D-22C1-D81F8E1CD0C7}"/>
                  </a:ext>
                </a:extLst>
              </p14:cNvPr>
              <p14:cNvContentPartPr/>
              <p14:nvPr/>
            </p14:nvContentPartPr>
            <p14:xfrm>
              <a:off x="8045270" y="3809855"/>
              <a:ext cx="360" cy="360"/>
            </p14:xfrm>
          </p:contentPart>
        </mc:Choice>
        <mc:Fallback xmlns="">
          <p:pic>
            <p:nvPicPr>
              <p:cNvPr id="25" name="インク 24">
                <a:extLst>
                  <a:ext uri="{FF2B5EF4-FFF2-40B4-BE49-F238E27FC236}">
                    <a16:creationId xmlns:a16="http://schemas.microsoft.com/office/drawing/2014/main" id="{EA995823-879A-669D-22C1-D81F8E1CD0C7}"/>
                  </a:ext>
                </a:extLst>
              </p:cNvPr>
              <p:cNvPicPr/>
              <p:nvPr/>
            </p:nvPicPr>
            <p:blipFill>
              <a:blip r:embed="rId5"/>
              <a:stretch>
                <a:fillRect/>
              </a:stretch>
            </p:blipFill>
            <p:spPr>
              <a:xfrm>
                <a:off x="802727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インク 25">
                <a:extLst>
                  <a:ext uri="{FF2B5EF4-FFF2-40B4-BE49-F238E27FC236}">
                    <a16:creationId xmlns:a16="http://schemas.microsoft.com/office/drawing/2014/main" id="{C8F8E78D-A287-9F4C-77BA-0AA442B53981}"/>
                  </a:ext>
                </a:extLst>
              </p14:cNvPr>
              <p14:cNvContentPartPr/>
              <p14:nvPr/>
            </p14:nvContentPartPr>
            <p14:xfrm>
              <a:off x="6238790" y="3952775"/>
              <a:ext cx="360" cy="360"/>
            </p14:xfrm>
          </p:contentPart>
        </mc:Choice>
        <mc:Fallback xmlns="">
          <p:pic>
            <p:nvPicPr>
              <p:cNvPr id="26" name="インク 25">
                <a:extLst>
                  <a:ext uri="{FF2B5EF4-FFF2-40B4-BE49-F238E27FC236}">
                    <a16:creationId xmlns:a16="http://schemas.microsoft.com/office/drawing/2014/main" id="{C8F8E78D-A287-9F4C-77BA-0AA442B53981}"/>
                  </a:ext>
                </a:extLst>
              </p:cNvPr>
              <p:cNvPicPr/>
              <p:nvPr/>
            </p:nvPicPr>
            <p:blipFill>
              <a:blip r:embed="rId5"/>
              <a:stretch>
                <a:fillRect/>
              </a:stretch>
            </p:blipFill>
            <p:spPr>
              <a:xfrm>
                <a:off x="6220790" y="39347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インク 26">
                <a:extLst>
                  <a:ext uri="{FF2B5EF4-FFF2-40B4-BE49-F238E27FC236}">
                    <a16:creationId xmlns:a16="http://schemas.microsoft.com/office/drawing/2014/main" id="{C37E7363-58AF-A350-9C0E-32EC80DA11D4}"/>
                  </a:ext>
                </a:extLst>
              </p14:cNvPr>
              <p14:cNvContentPartPr/>
              <p14:nvPr/>
            </p14:nvContentPartPr>
            <p14:xfrm>
              <a:off x="6229070" y="3809855"/>
              <a:ext cx="360" cy="360"/>
            </p14:xfrm>
          </p:contentPart>
        </mc:Choice>
        <mc:Fallback xmlns="">
          <p:pic>
            <p:nvPicPr>
              <p:cNvPr id="27" name="インク 26">
                <a:extLst>
                  <a:ext uri="{FF2B5EF4-FFF2-40B4-BE49-F238E27FC236}">
                    <a16:creationId xmlns:a16="http://schemas.microsoft.com/office/drawing/2014/main" id="{C37E7363-58AF-A350-9C0E-32EC80DA11D4}"/>
                  </a:ext>
                </a:extLst>
              </p:cNvPr>
              <p:cNvPicPr/>
              <p:nvPr/>
            </p:nvPicPr>
            <p:blipFill>
              <a:blip r:embed="rId5"/>
              <a:stretch>
                <a:fillRect/>
              </a:stretch>
            </p:blipFill>
            <p:spPr>
              <a:xfrm>
                <a:off x="621143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インク 27">
                <a:extLst>
                  <a:ext uri="{FF2B5EF4-FFF2-40B4-BE49-F238E27FC236}">
                    <a16:creationId xmlns:a16="http://schemas.microsoft.com/office/drawing/2014/main" id="{DEB3F543-DD7C-339D-C0F5-F342A3E2938D}"/>
                  </a:ext>
                </a:extLst>
              </p14:cNvPr>
              <p14:cNvContentPartPr/>
              <p14:nvPr/>
            </p14:nvContentPartPr>
            <p14:xfrm>
              <a:off x="5838470" y="4546415"/>
              <a:ext cx="360" cy="360"/>
            </p14:xfrm>
          </p:contentPart>
        </mc:Choice>
        <mc:Fallback xmlns="">
          <p:pic>
            <p:nvPicPr>
              <p:cNvPr id="28" name="インク 27">
                <a:extLst>
                  <a:ext uri="{FF2B5EF4-FFF2-40B4-BE49-F238E27FC236}">
                    <a16:creationId xmlns:a16="http://schemas.microsoft.com/office/drawing/2014/main" id="{DEB3F543-DD7C-339D-C0F5-F342A3E2938D}"/>
                  </a:ext>
                </a:extLst>
              </p:cNvPr>
              <p:cNvPicPr/>
              <p:nvPr/>
            </p:nvPicPr>
            <p:blipFill>
              <a:blip r:embed="rId5"/>
              <a:stretch>
                <a:fillRect/>
              </a:stretch>
            </p:blipFill>
            <p:spPr>
              <a:xfrm>
                <a:off x="5820830" y="4528415"/>
                <a:ext cx="36000" cy="36000"/>
              </a:xfrm>
              <a:prstGeom prst="rect">
                <a:avLst/>
              </a:prstGeom>
            </p:spPr>
          </p:pic>
        </mc:Fallback>
      </mc:AlternateContent>
      <p:sp>
        <p:nvSpPr>
          <p:cNvPr id="35" name="テキスト ボックス 34">
            <a:extLst>
              <a:ext uri="{FF2B5EF4-FFF2-40B4-BE49-F238E27FC236}">
                <a16:creationId xmlns:a16="http://schemas.microsoft.com/office/drawing/2014/main" id="{E620EEC0-F882-A248-E599-AA33DC86BD20}"/>
              </a:ext>
            </a:extLst>
          </p:cNvPr>
          <p:cNvSpPr txBox="1"/>
          <p:nvPr/>
        </p:nvSpPr>
        <p:spPr>
          <a:xfrm>
            <a:off x="213062" y="4397857"/>
            <a:ext cx="3171061" cy="830997"/>
          </a:xfrm>
          <a:prstGeom prst="rect">
            <a:avLst/>
          </a:prstGeom>
          <a:noFill/>
        </p:spPr>
        <p:txBody>
          <a:bodyPr wrap="none" rtlCol="0">
            <a:spAutoFit/>
          </a:bodyPr>
          <a:lstStyle/>
          <a:p>
            <a:r>
              <a:rPr kumimoji="1" lang="ja-JP" altLang="en-US" sz="2400" b="1" u="sng" dirty="0">
                <a:solidFill>
                  <a:schemeClr val="tx1">
                    <a:lumMod val="75000"/>
                    <a:lumOff val="25000"/>
                  </a:schemeClr>
                </a:solidFill>
              </a:rPr>
              <a:t>全ての既知点が</a:t>
            </a:r>
            <a:endParaRPr kumimoji="1" lang="en-US" altLang="ja-JP" sz="2400" b="1" u="sng" dirty="0">
              <a:solidFill>
                <a:schemeClr val="tx1">
                  <a:lumMod val="75000"/>
                  <a:lumOff val="25000"/>
                </a:schemeClr>
              </a:solidFill>
            </a:endParaRPr>
          </a:p>
          <a:p>
            <a:r>
              <a:rPr kumimoji="1" lang="ja-JP" altLang="en-US" sz="2400" b="1" u="sng" dirty="0">
                <a:solidFill>
                  <a:schemeClr val="tx1">
                    <a:lumMod val="75000"/>
                    <a:lumOff val="25000"/>
                  </a:schemeClr>
                </a:solidFill>
              </a:rPr>
              <a:t>映像に映る必要はない</a:t>
            </a:r>
          </a:p>
        </p:txBody>
      </p:sp>
      <p:sp>
        <p:nvSpPr>
          <p:cNvPr id="36" name="テキスト ボックス 35">
            <a:extLst>
              <a:ext uri="{FF2B5EF4-FFF2-40B4-BE49-F238E27FC236}">
                <a16:creationId xmlns:a16="http://schemas.microsoft.com/office/drawing/2014/main" id="{F0931E76-9BF6-AD29-3C6F-6A9904E4BB49}"/>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7" name="正方形/長方形 6">
            <a:hlinkClick r:id="rId19" action="ppaction://hlinksldjump"/>
            <a:extLst>
              <a:ext uri="{FF2B5EF4-FFF2-40B4-BE49-F238E27FC236}">
                <a16:creationId xmlns:a16="http://schemas.microsoft.com/office/drawing/2014/main" id="{C43DA003-B275-0C2D-F9B8-64A0F37511A6}"/>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89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62C6C7-3798-3A2E-8DA4-5AA5ACEB821B}"/>
              </a:ext>
            </a:extLst>
          </p:cNvPr>
          <p:cNvSpPr>
            <a:spLocks noGrp="1"/>
          </p:cNvSpPr>
          <p:nvPr>
            <p:ph type="title"/>
          </p:nvPr>
        </p:nvSpPr>
        <p:spPr/>
        <p:txBody>
          <a:bodyPr/>
          <a:lstStyle/>
          <a:p>
            <a:r>
              <a:rPr lang="ja-JP" altLang="en-US" dirty="0"/>
              <a:t>直線の最近点の求め方</a:t>
            </a:r>
            <a:endParaRPr kumimoji="1" lang="ja-JP" altLang="en-US" dirty="0"/>
          </a:p>
        </p:txBody>
      </p:sp>
      <p:sp>
        <p:nvSpPr>
          <p:cNvPr id="3" name="日付プレースホルダー 2">
            <a:extLst>
              <a:ext uri="{FF2B5EF4-FFF2-40B4-BE49-F238E27FC236}">
                <a16:creationId xmlns:a16="http://schemas.microsoft.com/office/drawing/2014/main" id="{ACDC4257-0CCC-2E45-8FE2-C83E49682900}"/>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A847E071-DD6B-5871-DFB6-533C80C12BE5}"/>
              </a:ext>
            </a:extLst>
          </p:cNvPr>
          <p:cNvSpPr>
            <a:spLocks noGrp="1"/>
          </p:cNvSpPr>
          <p:nvPr>
            <p:ph type="sldNum" sz="quarter" idx="12"/>
          </p:nvPr>
        </p:nvSpPr>
        <p:spPr/>
        <p:txBody>
          <a:bodyPr/>
          <a:lstStyle/>
          <a:p>
            <a:fld id="{E2856846-1EF8-4374-B523-FE9A680A5F89}"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5F71BF3-729E-2FA4-EFFF-5E0E766C1B9B}"/>
                  </a:ext>
                </a:extLst>
              </p:cNvPr>
              <p:cNvSpPr txBox="1"/>
              <p:nvPr/>
            </p:nvSpPr>
            <p:spPr>
              <a:xfrm>
                <a:off x="129540" y="1072243"/>
                <a:ext cx="5304657" cy="4103624"/>
              </a:xfrm>
              <a:prstGeom prst="rect">
                <a:avLst/>
              </a:prstGeom>
              <a:noFill/>
            </p:spPr>
            <p:txBody>
              <a:bodyPr wrap="none" rtlCol="0">
                <a:spAutoFit/>
              </a:bodyPr>
              <a:lstStyle/>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L1 : </a:t>
                </a:r>
                <a:r>
                  <a:rPr kumimoji="1" lang="en-US" altLang="ja-JP" sz="2400" i="1" dirty="0">
                    <a:solidFill>
                      <a:schemeClr val="tx1">
                        <a:lumMod val="75000"/>
                        <a:lumOff val="25000"/>
                      </a:schemeClr>
                    </a:solidFill>
                  </a:rPr>
                  <a:t>s</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 : </a:t>
                </a:r>
                <a:r>
                  <a:rPr kumimoji="1" lang="en-US" altLang="ja-JP" sz="2400" i="1" dirty="0">
                    <a:solidFill>
                      <a:schemeClr val="tx1">
                        <a:lumMod val="75000"/>
                        <a:lumOff val="25000"/>
                      </a:schemeClr>
                    </a:solidFill>
                  </a:rPr>
                  <a:t>u</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p>
              <a:p>
                <a:endParaRPr kumimoji="1" lang="en-US" altLang="ja-JP" sz="2800" b="1" baseline="-25000" dirty="0">
                  <a:solidFill>
                    <a:schemeClr val="tx1">
                      <a:lumMod val="75000"/>
                      <a:lumOff val="25000"/>
                    </a:schemeClr>
                  </a:solidFill>
                </a:endParaRP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に対する直線</a:t>
                </a:r>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上の最近点 </a:t>
                </a:r>
                <a:r>
                  <a:rPr kumimoji="1" lang="en-US" altLang="ja-JP" sz="2400" b="1" i="1" dirty="0">
                    <a:solidFill>
                      <a:schemeClr val="tx1">
                        <a:lumMod val="75000"/>
                        <a:lumOff val="25000"/>
                      </a:schemeClr>
                    </a:solidFill>
                  </a:rPr>
                  <a:t>k</a:t>
                </a:r>
                <a:r>
                  <a:rPr kumimoji="1" lang="en-US" altLang="ja-JP" sz="2400" b="1" i="1" baseline="-25000" dirty="0">
                    <a:solidFill>
                      <a:schemeClr val="tx1">
                        <a:lumMod val="75000"/>
                        <a:lumOff val="25000"/>
                      </a:schemeClr>
                    </a:solidFill>
                  </a:rPr>
                  <a:t>1</a:t>
                </a:r>
              </a:p>
              <a:p>
                <a:r>
                  <a:rPr kumimoji="1" lang="ja-JP" altLang="en-US" sz="2800" b="1" i="1" dirty="0">
                    <a:solidFill>
                      <a:schemeClr val="tx1">
                        <a:lumMod val="75000"/>
                        <a:lumOff val="25000"/>
                      </a:schemeClr>
                    </a:solidFill>
                  </a:rPr>
                  <a:t>　</a:t>
                </a:r>
                <a14:m>
                  <m:oMath xmlns:m="http://schemas.openxmlformats.org/officeDocument/2006/math">
                    <m:r>
                      <a:rPr kumimoji="1" lang="en-US" altLang="ja-JP" sz="2800" b="1" i="1" smtClean="0">
                        <a:solidFill>
                          <a:schemeClr val="tx1">
                            <a:lumMod val="75000"/>
                            <a:lumOff val="25000"/>
                          </a:schemeClr>
                        </a:solidFill>
                        <a:latin typeface="Cambria Math" panose="02040503050406030204" pitchFamily="18" charset="0"/>
                      </a:rPr>
                      <m:t>𝒌</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f>
                      <m:fPr>
                        <m:ctrlPr>
                          <a:rPr kumimoji="1" lang="en-US" altLang="ja-JP" sz="2800" b="1" i="1" smtClean="0">
                            <a:solidFill>
                              <a:schemeClr val="tx1">
                                <a:lumMod val="75000"/>
                                <a:lumOff val="25000"/>
                              </a:schemeClr>
                            </a:solidFill>
                            <a:latin typeface="Cambria Math" panose="02040503050406030204" pitchFamily="18" charset="0"/>
                          </a:rPr>
                        </m:ctrlPr>
                      </m:fPr>
                      <m:num>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a:solidFill>
                              <a:schemeClr val="tx1">
                                <a:lumMod val="75000"/>
                                <a:lumOff val="25000"/>
                              </a:schemeClr>
                            </a:solidFill>
                            <a:latin typeface="Cambria Math" panose="02040503050406030204" pitchFamily="18" charset="0"/>
                          </a:rPr>
                          <m:t>𝒗</m:t>
                        </m:r>
                        <m:r>
                          <a:rPr kumimoji="1" lang="en-US" altLang="ja-JP" sz="2800" b="1" i="1" baseline="-2500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ja-JP" altLang="en-US"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num>
                      <m:den>
                        <m:r>
                          <a:rPr kumimoji="1" lang="en-US" altLang="ja-JP" sz="2800" b="1" i="1"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baseline="30000" smtClean="0">
                            <a:solidFill>
                              <a:schemeClr val="tx1">
                                <a:lumMod val="75000"/>
                                <a:lumOff val="25000"/>
                              </a:schemeClr>
                            </a:solidFill>
                            <a:latin typeface="Cambria Math" panose="02040503050406030204" pitchFamily="18" charset="0"/>
                          </a:rPr>
                          <m:t>𝟐</m:t>
                        </m:r>
                      </m:den>
                    </m:f>
                  </m:oMath>
                </a14:m>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に対する</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上の最近点</a:t>
                </a:r>
                <a:r>
                  <a:rPr kumimoji="1" lang="en-US" altLang="ja-JP" sz="2400" b="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も</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同様にして求め、</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a:t>
                </a:r>
                <a:r>
                  <a:rPr kumimoji="1" lang="ja-JP" altLang="en-US" sz="2400" b="1" dirty="0">
                    <a:solidFill>
                      <a:schemeClr val="tx1">
                        <a:lumMod val="75000"/>
                        <a:lumOff val="25000"/>
                      </a:schemeClr>
                    </a:solidFill>
                  </a:rPr>
                  <a:t> </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の中点を</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2</a:t>
                </a:r>
                <a:r>
                  <a:rPr kumimoji="1" lang="ja-JP" altLang="en-US" sz="2400" b="1" dirty="0">
                    <a:solidFill>
                      <a:schemeClr val="tx1">
                        <a:lumMod val="75000"/>
                        <a:lumOff val="25000"/>
                      </a:schemeClr>
                    </a:solidFill>
                  </a:rPr>
                  <a:t>直線の最近点</a:t>
                </a:r>
                <a:r>
                  <a:rPr kumimoji="1" lang="en-US" altLang="ja-JP" sz="2400" b="1" i="1" dirty="0">
                    <a:solidFill>
                      <a:schemeClr val="tx1">
                        <a:lumMod val="75000"/>
                        <a:lumOff val="25000"/>
                      </a:schemeClr>
                    </a:solidFill>
                  </a:rPr>
                  <a:t>k</a:t>
                </a:r>
                <a:r>
                  <a:rPr kumimoji="1" lang="ja-JP" altLang="en-US" sz="2400" b="1" dirty="0">
                    <a:solidFill>
                      <a:schemeClr val="tx1">
                        <a:lumMod val="75000"/>
                        <a:lumOff val="25000"/>
                      </a:schemeClr>
                    </a:solidFill>
                  </a:rPr>
                  <a:t>として求める</a:t>
                </a:r>
                <a:endParaRPr kumimoji="1" lang="en-US" altLang="ja-JP" sz="2400" b="1" dirty="0">
                  <a:solidFill>
                    <a:schemeClr val="tx1">
                      <a:lumMod val="75000"/>
                      <a:lumOff val="25000"/>
                    </a:schemeClr>
                  </a:solidFill>
                </a:endParaRPr>
              </a:p>
            </p:txBody>
          </p:sp>
        </mc:Choice>
        <mc:Fallback xmlns="">
          <p:sp>
            <p:nvSpPr>
              <p:cNvPr id="5" name="テキスト ボックス 4">
                <a:extLst>
                  <a:ext uri="{FF2B5EF4-FFF2-40B4-BE49-F238E27FC236}">
                    <a16:creationId xmlns:a16="http://schemas.microsoft.com/office/drawing/2014/main" id="{F5F71BF3-729E-2FA4-EFFF-5E0E766C1B9B}"/>
                  </a:ext>
                </a:extLst>
              </p:cNvPr>
              <p:cNvSpPr txBox="1">
                <a:spLocks noRot="1" noChangeAspect="1" noMove="1" noResize="1" noEditPoints="1" noAdjustHandles="1" noChangeArrowheads="1" noChangeShapeType="1" noTextEdit="1"/>
              </p:cNvSpPr>
              <p:nvPr/>
            </p:nvSpPr>
            <p:spPr>
              <a:xfrm>
                <a:off x="129540" y="1072243"/>
                <a:ext cx="5304657" cy="4103624"/>
              </a:xfrm>
              <a:prstGeom prst="rect">
                <a:avLst/>
              </a:prstGeom>
              <a:blipFill>
                <a:blip r:embed="rId2"/>
                <a:stretch>
                  <a:fillRect l="-1724" t="-1783" b="-594"/>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EADC478-4CB2-A9DC-0308-98F3B431A8ED}"/>
              </a:ext>
            </a:extLst>
          </p:cNvPr>
          <p:cNvSpPr txBox="1"/>
          <p:nvPr/>
        </p:nvSpPr>
        <p:spPr>
          <a:xfrm>
            <a:off x="3457988" y="896983"/>
            <a:ext cx="2831224" cy="1200329"/>
          </a:xfrm>
          <a:prstGeom prst="rect">
            <a:avLst/>
          </a:prstGeom>
          <a:noFill/>
        </p:spPr>
        <p:txBody>
          <a:bodyPr wrap="none" rtlCol="0">
            <a:spAutoFit/>
          </a:bodyPr>
          <a:lstStyle/>
          <a:p>
            <a:r>
              <a:rPr kumimoji="1" lang="en-US" altLang="ja-JP" sz="2400" i="1" dirty="0">
                <a:solidFill>
                  <a:schemeClr val="tx1">
                    <a:lumMod val="75000"/>
                    <a:lumOff val="25000"/>
                  </a:schemeClr>
                </a:solidFill>
              </a:rPr>
              <a:t>s</a:t>
            </a:r>
            <a:r>
              <a:rPr kumimoji="1" lang="en-US" altLang="ja-JP" sz="2400" b="1" dirty="0">
                <a:solidFill>
                  <a:schemeClr val="tx1">
                    <a:lumMod val="75000"/>
                    <a:lumOff val="25000"/>
                  </a:schemeClr>
                </a:solidFill>
              </a:rPr>
              <a:t>, </a:t>
            </a:r>
            <a:r>
              <a:rPr kumimoji="1" lang="en-US" altLang="ja-JP" sz="2400" i="1" dirty="0">
                <a:solidFill>
                  <a:schemeClr val="tx1">
                    <a:lumMod val="75000"/>
                    <a:lumOff val="25000"/>
                  </a:schemeClr>
                </a:solidFill>
              </a:rPr>
              <a:t>u</a:t>
            </a:r>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媒介変数</a:t>
            </a:r>
            <a:endParaRPr kumimoji="1" lang="en-US" altLang="ja-JP" b="1" dirty="0">
              <a:solidFill>
                <a:schemeClr val="tx1">
                  <a:lumMod val="75000"/>
                  <a:lumOff val="25000"/>
                </a:schemeClr>
              </a:solidFill>
            </a:endParaRPr>
          </a:p>
          <a:p>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 </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単位方向ベクトル</a:t>
            </a:r>
            <a:endParaRPr kumimoji="1" lang="en-US" altLang="ja-JP" sz="2000" b="1" dirty="0">
              <a:solidFill>
                <a:schemeClr val="tx1">
                  <a:lumMod val="75000"/>
                  <a:lumOff val="25000"/>
                </a:schemeClr>
              </a:solidFill>
            </a:endParaRPr>
          </a:p>
          <a:p>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位置ベクトル</a:t>
            </a:r>
            <a:endParaRPr kumimoji="1" lang="en-US" altLang="ja-JP" sz="2400" b="1" dirty="0">
              <a:solidFill>
                <a:schemeClr val="tx1">
                  <a:lumMod val="75000"/>
                  <a:lumOff val="25000"/>
                </a:schemeClr>
              </a:solidFill>
            </a:endParaRPr>
          </a:p>
        </p:txBody>
      </p:sp>
      <p:pic>
        <p:nvPicPr>
          <p:cNvPr id="8" name="図 7" descr="グラフ, 折れ線グラフ&#10;&#10;自動的に生成された説明">
            <a:extLst>
              <a:ext uri="{FF2B5EF4-FFF2-40B4-BE49-F238E27FC236}">
                <a16:creationId xmlns:a16="http://schemas.microsoft.com/office/drawing/2014/main" id="{056D46BE-87C8-92EF-8384-D023D4C22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2" y="2904136"/>
            <a:ext cx="4879948" cy="3396444"/>
          </a:xfrm>
          <a:prstGeom prst="rect">
            <a:avLst/>
          </a:prstGeom>
        </p:spPr>
      </p:pic>
      <p:sp>
        <p:nvSpPr>
          <p:cNvPr id="6" name="正方形/長方形 5">
            <a:hlinkClick r:id="rId4" action="ppaction://hlinksldjump"/>
            <a:extLst>
              <a:ext uri="{FF2B5EF4-FFF2-40B4-BE49-F238E27FC236}">
                <a16:creationId xmlns:a16="http://schemas.microsoft.com/office/drawing/2014/main" id="{E83DEB2F-11BB-5C44-656D-EB50F5F9EE9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124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8A393-D3D1-BCEF-1183-B96E9BD7BC66}"/>
              </a:ext>
            </a:extLst>
          </p:cNvPr>
          <p:cNvSpPr>
            <a:spLocks noGrp="1"/>
          </p:cNvSpPr>
          <p:nvPr>
            <p:ph type="title"/>
          </p:nvPr>
        </p:nvSpPr>
        <p:spPr/>
        <p:txBody>
          <a:bodyPr>
            <a:normAutofit/>
          </a:bodyPr>
          <a:lstStyle/>
          <a:p>
            <a:r>
              <a:rPr lang="ja-JP" altLang="en-US" dirty="0"/>
              <a:t>研究背景</a:t>
            </a:r>
            <a:endParaRPr kumimoji="1" lang="ja-JP" altLang="en-US" dirty="0"/>
          </a:p>
        </p:txBody>
      </p:sp>
      <p:sp>
        <p:nvSpPr>
          <p:cNvPr id="3" name="日付プレースホルダー 2">
            <a:extLst>
              <a:ext uri="{FF2B5EF4-FFF2-40B4-BE49-F238E27FC236}">
                <a16:creationId xmlns:a16="http://schemas.microsoft.com/office/drawing/2014/main" id="{4CDBE911-9588-3C59-5AC9-3FF13FE84234}"/>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33E41854-E933-DD83-7B4E-DD6BA403EE1E}"/>
              </a:ext>
            </a:extLst>
          </p:cNvPr>
          <p:cNvSpPr>
            <a:spLocks noGrp="1"/>
          </p:cNvSpPr>
          <p:nvPr>
            <p:ph type="sldNum" sz="quarter" idx="12"/>
          </p:nvPr>
        </p:nvSpPr>
        <p:spPr/>
        <p:txBody>
          <a:bodyPr/>
          <a:lstStyle/>
          <a:p>
            <a:fld id="{E2856846-1EF8-4374-B523-FE9A680A5F89}"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4E420A78-7260-C15F-AF08-1027067A69EF}"/>
              </a:ext>
            </a:extLst>
          </p:cNvPr>
          <p:cNvSpPr txBox="1"/>
          <p:nvPr/>
        </p:nvSpPr>
        <p:spPr>
          <a:xfrm>
            <a:off x="328674" y="1345787"/>
            <a:ext cx="2167581"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データバレー</a:t>
            </a:r>
          </a:p>
        </p:txBody>
      </p:sp>
      <p:pic>
        <p:nvPicPr>
          <p:cNvPr id="1028" name="Picture 4">
            <a:extLst>
              <a:ext uri="{FF2B5EF4-FFF2-40B4-BE49-F238E27FC236}">
                <a16:creationId xmlns:a16="http://schemas.microsoft.com/office/drawing/2014/main" id="{AD79A737-0865-F04E-6747-76B37C7A3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74" y="1940196"/>
            <a:ext cx="3385323" cy="23020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59EA0A7-67FD-252B-59E1-F7A49D9B636E}"/>
              </a:ext>
            </a:extLst>
          </p:cNvPr>
          <p:cNvSpPr txBox="1"/>
          <p:nvPr/>
        </p:nvSpPr>
        <p:spPr>
          <a:xfrm>
            <a:off x="328674" y="4454886"/>
            <a:ext cx="803425" cy="461665"/>
          </a:xfrm>
          <a:prstGeom prst="rect">
            <a:avLst/>
          </a:prstGeom>
          <a:noFill/>
        </p:spPr>
        <p:txBody>
          <a:bodyPr wrap="none" rtlCol="0">
            <a:spAutoFit/>
          </a:bodyPr>
          <a:lstStyle/>
          <a:p>
            <a:r>
              <a:rPr kumimoji="1" lang="ja-JP" altLang="en-US" sz="2400" b="1" dirty="0">
                <a:solidFill>
                  <a:srgbClr val="FF9933"/>
                </a:solidFill>
              </a:rPr>
              <a:t>課題</a:t>
            </a:r>
          </a:p>
        </p:txBody>
      </p:sp>
      <p:sp>
        <p:nvSpPr>
          <p:cNvPr id="11" name="テキスト ボックス 10">
            <a:extLst>
              <a:ext uri="{FF2B5EF4-FFF2-40B4-BE49-F238E27FC236}">
                <a16:creationId xmlns:a16="http://schemas.microsoft.com/office/drawing/2014/main" id="{5CDC7338-1EFA-8827-4668-B48DD92D14B5}"/>
              </a:ext>
            </a:extLst>
          </p:cNvPr>
          <p:cNvSpPr txBox="1"/>
          <p:nvPr/>
        </p:nvSpPr>
        <p:spPr>
          <a:xfrm>
            <a:off x="328674" y="4775070"/>
            <a:ext cx="3567002" cy="1378454"/>
          </a:xfrm>
          <a:prstGeom prst="rect">
            <a:avLst/>
          </a:prstGeom>
          <a:noFill/>
        </p:spPr>
        <p:txBody>
          <a:bodyPr wrap="none" rtlCol="0">
            <a:spAutoFit/>
          </a:bodyPr>
          <a:lstStyle/>
          <a:p>
            <a:pPr>
              <a:lnSpc>
                <a:spcPct val="150000"/>
              </a:lnSpc>
            </a:pPr>
            <a:r>
              <a:rPr kumimoji="1" lang="en-US" altLang="ja-JP" sz="2000" b="1" dirty="0">
                <a:solidFill>
                  <a:schemeClr val="tx1">
                    <a:lumMod val="75000"/>
                    <a:lumOff val="25000"/>
                  </a:schemeClr>
                </a:solidFill>
              </a:rPr>
              <a:t>1.</a:t>
            </a:r>
            <a:r>
              <a:rPr kumimoji="1" lang="ja-JP" altLang="en-US" sz="2000" b="1" dirty="0">
                <a:solidFill>
                  <a:schemeClr val="tx1">
                    <a:lumMod val="75000"/>
                    <a:lumOff val="25000"/>
                  </a:schemeClr>
                </a:solidFill>
              </a:rPr>
              <a:t> 複雑なコマンドを手入力</a:t>
            </a:r>
            <a:endParaRPr kumimoji="1" lang="en-US" altLang="ja-JP" sz="2000" b="1" dirty="0">
              <a:solidFill>
                <a:schemeClr val="tx1">
                  <a:lumMod val="75000"/>
                  <a:lumOff val="25000"/>
                </a:schemeClr>
              </a:solidFill>
            </a:endParaRPr>
          </a:p>
          <a:p>
            <a:pPr>
              <a:lnSpc>
                <a:spcPct val="150000"/>
              </a:lnSpc>
            </a:pPr>
            <a:r>
              <a:rPr lang="ja-JP" altLang="en-US" b="1" i="0" dirty="0">
                <a:solidFill>
                  <a:schemeClr val="tx1">
                    <a:lumMod val="75000"/>
                    <a:lumOff val="25000"/>
                  </a:schemeClr>
                </a:solidFill>
                <a:effectLst/>
                <a:latin typeface="Calibri" panose="020F0502020204030204" pitchFamily="34" charset="0"/>
              </a:rPr>
              <a:t>     </a:t>
            </a:r>
            <a:r>
              <a:rPr lang="ja-JP" altLang="en-US" b="1" i="0" u="sng" dirty="0">
                <a:solidFill>
                  <a:schemeClr val="tx1">
                    <a:lumMod val="75000"/>
                    <a:lumOff val="25000"/>
                  </a:schemeClr>
                </a:solidFill>
                <a:effectLst/>
                <a:latin typeface="Calibri" panose="020F0502020204030204" pitchFamily="34" charset="0"/>
              </a:rPr>
              <a:t>例：</a:t>
            </a:r>
            <a:r>
              <a:rPr lang="en-US" altLang="ja-JP" b="1" i="0" u="sng" dirty="0">
                <a:solidFill>
                  <a:schemeClr val="tx1">
                    <a:lumMod val="75000"/>
                    <a:lumOff val="25000"/>
                  </a:schemeClr>
                </a:solidFill>
                <a:effectLst/>
                <a:latin typeface="Calibri" panose="020F0502020204030204" pitchFamily="34" charset="0"/>
              </a:rPr>
              <a:t>15S.14#K1a26P4.17</a:t>
            </a:r>
            <a:endParaRPr kumimoji="1" lang="en-US" altLang="ja-JP" b="1" u="sng" dirty="0">
              <a:solidFill>
                <a:schemeClr val="tx1">
                  <a:lumMod val="75000"/>
                  <a:lumOff val="25000"/>
                </a:schemeClr>
              </a:solidFill>
            </a:endParaRPr>
          </a:p>
          <a:p>
            <a:pPr>
              <a:lnSpc>
                <a:spcPct val="150000"/>
              </a:lnSpc>
            </a:pP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 主観による選手位置の決定</a:t>
            </a:r>
            <a:r>
              <a:rPr kumimoji="1" lang="en-US" altLang="ja-JP" sz="2000" b="1" dirty="0">
                <a:solidFill>
                  <a:schemeClr val="tx1">
                    <a:lumMod val="75000"/>
                    <a:lumOff val="25000"/>
                  </a:schemeClr>
                </a:solidFill>
              </a:rPr>
              <a:t>  </a:t>
            </a:r>
            <a:endParaRPr kumimoji="1" lang="ja-JP" altLang="en-US" sz="20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0C2D3F48-8ADF-63CD-35C8-6FA94CD92541}"/>
              </a:ext>
            </a:extLst>
          </p:cNvPr>
          <p:cNvSpPr txBox="1"/>
          <p:nvPr/>
        </p:nvSpPr>
        <p:spPr>
          <a:xfrm>
            <a:off x="4572000" y="1345787"/>
            <a:ext cx="1627369" cy="523220"/>
          </a:xfrm>
          <a:prstGeom prst="rect">
            <a:avLst/>
          </a:prstGeom>
          <a:noFill/>
        </p:spPr>
        <p:txBody>
          <a:bodyPr wrap="none" rtlCol="0">
            <a:spAutoFit/>
          </a:bodyPr>
          <a:lstStyle/>
          <a:p>
            <a:r>
              <a:rPr kumimoji="1" lang="ja-JP" altLang="en-US" sz="2800" b="1" dirty="0">
                <a:solidFill>
                  <a:schemeClr val="tx1">
                    <a:lumMod val="75000"/>
                    <a:lumOff val="25000"/>
                  </a:schemeClr>
                </a:solidFill>
              </a:rPr>
              <a:t>先行研究</a:t>
            </a:r>
          </a:p>
        </p:txBody>
      </p:sp>
      <p:pic>
        <p:nvPicPr>
          <p:cNvPr id="12" name="Picture 2">
            <a:extLst>
              <a:ext uri="{FF2B5EF4-FFF2-40B4-BE49-F238E27FC236}">
                <a16:creationId xmlns:a16="http://schemas.microsoft.com/office/drawing/2014/main" id="{7325F406-6DB9-CA33-2E92-31E45198B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97750" y="1250102"/>
            <a:ext cx="2302587" cy="368277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22E082-6C8A-935D-CEF7-E65A6C18EE3F}"/>
              </a:ext>
            </a:extLst>
          </p:cNvPr>
          <p:cNvSpPr txBox="1"/>
          <p:nvPr/>
        </p:nvSpPr>
        <p:spPr>
          <a:xfrm>
            <a:off x="4571995" y="4456353"/>
            <a:ext cx="4554100" cy="707886"/>
          </a:xfrm>
          <a:prstGeom prst="rect">
            <a:avLst/>
          </a:prstGeom>
          <a:noFill/>
        </p:spPr>
        <p:txBody>
          <a:bodyPr wrap="square">
            <a:spAutoFit/>
          </a:bodyPr>
          <a:lstStyle/>
          <a:p>
            <a:pPr algn="ctr" rtl="0" fontAlgn="base"/>
            <a:r>
              <a:rPr lang="ja-JP" altLang="en-US" sz="2000" b="1" dirty="0">
                <a:solidFill>
                  <a:schemeClr val="tx1">
                    <a:lumMod val="75000"/>
                    <a:lumOff val="25000"/>
                  </a:schemeClr>
                </a:solidFill>
                <a:latin typeface="+mn-ea"/>
              </a:rPr>
              <a:t>選手の足が地面についてる場合、</a:t>
            </a:r>
            <a:endParaRPr lang="en-US" altLang="ja-JP" sz="2000" b="1" dirty="0">
              <a:solidFill>
                <a:schemeClr val="tx1">
                  <a:lumMod val="75000"/>
                  <a:lumOff val="25000"/>
                </a:schemeClr>
              </a:solidFill>
              <a:latin typeface="+mn-ea"/>
            </a:endParaRPr>
          </a:p>
          <a:p>
            <a:pPr algn="l" rtl="0" fontAlgn="base"/>
            <a:r>
              <a:rPr lang="ja-JP" altLang="en-US" sz="2000" b="1" i="0" dirty="0">
                <a:solidFill>
                  <a:schemeClr val="tx1">
                    <a:lumMod val="75000"/>
                    <a:lumOff val="25000"/>
                  </a:schemeClr>
                </a:solidFill>
                <a:effectLst/>
                <a:latin typeface="+mn-ea"/>
              </a:rPr>
              <a:t>選手の平面位置をカメラ</a:t>
            </a:r>
            <a:r>
              <a:rPr lang="en-US" altLang="ja-JP" sz="2000" b="1" i="0" dirty="0">
                <a:solidFill>
                  <a:schemeClr val="tx1">
                    <a:lumMod val="75000"/>
                    <a:lumOff val="25000"/>
                  </a:schemeClr>
                </a:solidFill>
                <a:effectLst/>
                <a:latin typeface="+mn-ea"/>
              </a:rPr>
              <a:t>1</a:t>
            </a:r>
            <a:r>
              <a:rPr lang="ja-JP" altLang="en-US" sz="2000" b="1" i="0" dirty="0">
                <a:solidFill>
                  <a:schemeClr val="tx1">
                    <a:lumMod val="75000"/>
                    <a:lumOff val="25000"/>
                  </a:schemeClr>
                </a:solidFill>
                <a:effectLst/>
                <a:latin typeface="+mn-ea"/>
              </a:rPr>
              <a:t>台で推定可能</a:t>
            </a:r>
            <a:endParaRPr lang="en-US" altLang="ja-JP" sz="2000" b="1" i="0" dirty="0">
              <a:solidFill>
                <a:schemeClr val="tx1">
                  <a:lumMod val="75000"/>
                  <a:lumOff val="25000"/>
                </a:schemeClr>
              </a:solidFill>
              <a:effectLst/>
              <a:latin typeface="+mn-ea"/>
            </a:endParaRPr>
          </a:p>
        </p:txBody>
      </p:sp>
      <p:sp>
        <p:nvSpPr>
          <p:cNvPr id="18" name="三角形 17">
            <a:extLst>
              <a:ext uri="{FF2B5EF4-FFF2-40B4-BE49-F238E27FC236}">
                <a16:creationId xmlns:a16="http://schemas.microsoft.com/office/drawing/2014/main" id="{40A6C4C0-CE57-D5AC-B63E-8B1A94BE985A}"/>
              </a:ext>
            </a:extLst>
          </p:cNvPr>
          <p:cNvSpPr/>
          <p:nvPr/>
        </p:nvSpPr>
        <p:spPr>
          <a:xfrm rot="10800000">
            <a:off x="6317651" y="5296920"/>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テキスト ボックス 18">
            <a:extLst>
              <a:ext uri="{FF2B5EF4-FFF2-40B4-BE49-F238E27FC236}">
                <a16:creationId xmlns:a16="http://schemas.microsoft.com/office/drawing/2014/main" id="{85E8079B-0F62-2D68-BE2B-9E84CDA44450}"/>
              </a:ext>
            </a:extLst>
          </p:cNvPr>
          <p:cNvSpPr txBox="1"/>
          <p:nvPr/>
        </p:nvSpPr>
        <p:spPr>
          <a:xfrm>
            <a:off x="5065542" y="5720159"/>
            <a:ext cx="3567002"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跳躍時に位置の推定が不可能</a:t>
            </a:r>
            <a:endParaRPr lang="en-US" altLang="ja-JP" sz="2000" b="1" dirty="0">
              <a:solidFill>
                <a:schemeClr val="tx1">
                  <a:lumMod val="75000"/>
                  <a:lumOff val="25000"/>
                </a:schemeClr>
              </a:solidFill>
              <a:latin typeface="+mn-ea"/>
            </a:endParaRPr>
          </a:p>
        </p:txBody>
      </p:sp>
      <p:sp>
        <p:nvSpPr>
          <p:cNvPr id="5" name="正方形/長方形 4">
            <a:hlinkClick r:id="rId5" action="ppaction://hlinksldjump"/>
            <a:extLst>
              <a:ext uri="{FF2B5EF4-FFF2-40B4-BE49-F238E27FC236}">
                <a16:creationId xmlns:a16="http://schemas.microsoft.com/office/drawing/2014/main" id="{1BD9C5A5-437D-7EB9-76B2-57517B1860D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E21DC24-D1FF-9974-A957-EEF99CF9AE88}"/>
              </a:ext>
            </a:extLst>
          </p:cNvPr>
          <p:cNvSpPr txBox="1"/>
          <p:nvPr/>
        </p:nvSpPr>
        <p:spPr>
          <a:xfrm>
            <a:off x="6384664" y="995982"/>
            <a:ext cx="2671581" cy="646331"/>
          </a:xfrm>
          <a:prstGeom prst="rect">
            <a:avLst/>
          </a:prstGeom>
          <a:noFill/>
          <a:ln>
            <a:solidFill>
              <a:schemeClr val="accent1"/>
            </a:solidFill>
          </a:ln>
        </p:spPr>
        <p:txBody>
          <a:bodyPr wrap="square">
            <a:spAutoFit/>
          </a:bodyPr>
          <a:lstStyle/>
          <a:p>
            <a:pPr algn="l" rtl="0" fontAlgn="base"/>
            <a:r>
              <a:rPr lang="ja-JP" altLang="en-US" sz="1200" dirty="0">
                <a:latin typeface="+mn-ea"/>
              </a:rPr>
              <a:t>平田，“情報端末の内蔵カメラを用いた</a:t>
            </a:r>
            <a:endParaRPr lang="en-US" altLang="ja-JP" sz="1200" dirty="0">
              <a:latin typeface="+mn-ea"/>
            </a:endParaRPr>
          </a:p>
          <a:p>
            <a:pPr algn="l" rtl="0" fontAlgn="base"/>
            <a:r>
              <a:rPr lang="ja-JP" altLang="en-US" sz="1200" dirty="0">
                <a:latin typeface="+mn-ea"/>
              </a:rPr>
              <a:t>　運動再現システム”，</a:t>
            </a:r>
            <a:r>
              <a:rPr lang="en-US" altLang="ja-JP" sz="1200" dirty="0">
                <a:latin typeface="+mn-ea"/>
              </a:rPr>
              <a:t>R3 </a:t>
            </a:r>
            <a:r>
              <a:rPr lang="ja-JP" altLang="en-US" sz="1200" dirty="0">
                <a:latin typeface="+mn-ea"/>
              </a:rPr>
              <a:t>長岡高専</a:t>
            </a:r>
            <a:endParaRPr lang="en-US" altLang="ja-JP" sz="1200" dirty="0">
              <a:latin typeface="+mn-ea"/>
            </a:endParaRPr>
          </a:p>
          <a:p>
            <a:pPr algn="l" rtl="0" fontAlgn="base"/>
            <a:r>
              <a:rPr lang="ja-JP" altLang="en-US" sz="1200" dirty="0">
                <a:latin typeface="+mn-ea"/>
              </a:rPr>
              <a:t>　電子制御工学科 卒業論文</a:t>
            </a:r>
            <a:endParaRPr lang="en-US" altLang="ja-JP" sz="1200" b="1" dirty="0">
              <a:solidFill>
                <a:schemeClr val="tx1">
                  <a:lumMod val="75000"/>
                  <a:lumOff val="25000"/>
                </a:schemeClr>
              </a:solidFill>
              <a:latin typeface="+mn-ea"/>
            </a:endParaRPr>
          </a:p>
        </p:txBody>
      </p:sp>
    </p:spTree>
    <p:extLst>
      <p:ext uri="{BB962C8B-B14F-4D97-AF65-F5344CB8AC3E}">
        <p14:creationId xmlns:p14="http://schemas.microsoft.com/office/powerpoint/2010/main" val="643728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71F21-64F2-125E-2AF3-BFB498FAFACB}"/>
              </a:ext>
            </a:extLst>
          </p:cNvPr>
          <p:cNvSpPr>
            <a:spLocks noGrp="1"/>
          </p:cNvSpPr>
          <p:nvPr>
            <p:ph type="title"/>
          </p:nvPr>
        </p:nvSpPr>
        <p:spPr/>
        <p:txBody>
          <a:bodyPr/>
          <a:lstStyle/>
          <a:p>
            <a:r>
              <a:rPr kumimoji="1" lang="ja-JP" altLang="en-US" dirty="0"/>
              <a:t>選手配置を知るメリット</a:t>
            </a:r>
          </a:p>
        </p:txBody>
      </p:sp>
      <p:sp>
        <p:nvSpPr>
          <p:cNvPr id="3" name="日付プレースホルダー 2">
            <a:extLst>
              <a:ext uri="{FF2B5EF4-FFF2-40B4-BE49-F238E27FC236}">
                <a16:creationId xmlns:a16="http://schemas.microsoft.com/office/drawing/2014/main" id="{20B9F266-A8D3-0C04-7D46-148EA26664BA}"/>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E9117D9C-EE22-089B-9275-7189ADF3CE71}"/>
              </a:ext>
            </a:extLst>
          </p:cNvPr>
          <p:cNvSpPr>
            <a:spLocks noGrp="1"/>
          </p:cNvSpPr>
          <p:nvPr>
            <p:ph type="sldNum" sz="quarter" idx="12"/>
          </p:nvPr>
        </p:nvSpPr>
        <p:spPr/>
        <p:txBody>
          <a:bodyPr/>
          <a:lstStyle/>
          <a:p>
            <a:fld id="{E2856846-1EF8-4374-B523-FE9A680A5F89}" type="slidenum">
              <a:rPr kumimoji="1" lang="ja-JP" altLang="en-US" smtClean="0"/>
              <a:t>20</a:t>
            </a:fld>
            <a:endParaRPr kumimoji="1" lang="ja-JP" altLang="en-US"/>
          </a:p>
        </p:txBody>
      </p:sp>
      <p:sp>
        <p:nvSpPr>
          <p:cNvPr id="5" name="テキスト ボックス 4">
            <a:extLst>
              <a:ext uri="{FF2B5EF4-FFF2-40B4-BE49-F238E27FC236}">
                <a16:creationId xmlns:a16="http://schemas.microsoft.com/office/drawing/2014/main" id="{DE5D7FE9-98AC-F9B7-15EB-5AE9152147E1}"/>
              </a:ext>
            </a:extLst>
          </p:cNvPr>
          <p:cNvSpPr txBox="1"/>
          <p:nvPr/>
        </p:nvSpPr>
        <p:spPr>
          <a:xfrm>
            <a:off x="118643" y="1323894"/>
            <a:ext cx="6375463" cy="4708981"/>
          </a:xfrm>
          <a:prstGeom prst="rect">
            <a:avLst/>
          </a:prstGeom>
          <a:noFill/>
        </p:spPr>
        <p:txBody>
          <a:bodyPr wrap="none" rtlCol="0">
            <a:spAutoFit/>
          </a:bodyPr>
          <a:lstStyle/>
          <a:p>
            <a:r>
              <a:rPr kumimoji="1" lang="ja-JP" altLang="en-US" sz="2800" b="1" dirty="0">
                <a:solidFill>
                  <a:schemeClr val="tx1">
                    <a:lumMod val="75000"/>
                    <a:lumOff val="25000"/>
                  </a:schemeClr>
                </a:solidFill>
              </a:rPr>
              <a:t>①相手の攻撃エリア・ゾーンが分かる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→攻撃パターンが分かる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データバレーでも行っていることだが、</a:t>
            </a:r>
            <a:br>
              <a:rPr kumimoji="1" lang="en-US" altLang="ja-JP" sz="2000" b="1" dirty="0">
                <a:solidFill>
                  <a:schemeClr val="tx1">
                    <a:lumMod val="75000"/>
                    <a:lumOff val="25000"/>
                  </a:schemeClr>
                </a:solidFill>
              </a:rPr>
            </a:br>
            <a:r>
              <a:rPr kumimoji="1" lang="ja-JP" altLang="en-US" sz="2000" b="1" dirty="0">
                <a:solidFill>
                  <a:schemeClr val="tx1">
                    <a:lumMod val="75000"/>
                    <a:lumOff val="25000"/>
                  </a:schemeClr>
                </a:solidFill>
              </a:rPr>
              <a:t>　正確な位置情報が映像解析によって出せる</a:t>
            </a:r>
            <a:br>
              <a:rPr kumimoji="1" lang="en-US" altLang="ja-JP" sz="2400" b="1" dirty="0">
                <a:solidFill>
                  <a:schemeClr val="tx1">
                    <a:lumMod val="75000"/>
                    <a:lumOff val="25000"/>
                  </a:schemeClr>
                </a:solidFill>
              </a:rPr>
            </a:br>
            <a:r>
              <a:rPr kumimoji="1" lang="ja-JP" altLang="en-US" sz="2400" b="1" dirty="0">
                <a:solidFill>
                  <a:schemeClr val="tx1">
                    <a:lumMod val="75000"/>
                    <a:lumOff val="25000"/>
                  </a:schemeClr>
                </a:solidFill>
              </a:rPr>
              <a:t>　</a:t>
            </a:r>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➁ブロックの参加率を評価できる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→良いブロッカーの評価指標</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セッターにつられずに</a:t>
            </a: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枚揃えられるかどうか</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③攻撃者の体の向きが分かる</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bg1">
                    <a:lumMod val="65000"/>
                  </a:schemeClr>
                </a:solidFill>
              </a:rPr>
              <a:t>（</a:t>
            </a:r>
            <a:r>
              <a:rPr kumimoji="1" lang="en-US" altLang="ja-JP" sz="2000" b="1" dirty="0">
                <a:solidFill>
                  <a:schemeClr val="bg1">
                    <a:lumMod val="65000"/>
                  </a:schemeClr>
                </a:solidFill>
              </a:rPr>
              <a:t>3</a:t>
            </a:r>
            <a:r>
              <a:rPr kumimoji="1" lang="ja-JP" altLang="en-US" sz="2000" b="1" dirty="0">
                <a:solidFill>
                  <a:schemeClr val="bg1">
                    <a:lumMod val="65000"/>
                  </a:schemeClr>
                </a:solidFill>
              </a:rPr>
              <a:t>次元の姿勢まで求められた場合）</a:t>
            </a:r>
            <a:endParaRPr kumimoji="1" lang="en-US" altLang="ja-JP" sz="2000" b="1" dirty="0">
              <a:solidFill>
                <a:schemeClr val="bg1">
                  <a:lumMod val="65000"/>
                </a:schemeClr>
              </a:solidFill>
            </a:endParaRPr>
          </a:p>
          <a:p>
            <a:r>
              <a:rPr kumimoji="1" lang="ja-JP" altLang="en-US" sz="2000" b="1" dirty="0">
                <a:solidFill>
                  <a:schemeClr val="tx1">
                    <a:lumMod val="75000"/>
                    <a:lumOff val="25000"/>
                  </a:schemeClr>
                </a:solidFill>
              </a:rPr>
              <a:t>→スパイクのコースチャートが分析で用いられる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体の姿勢も合わせて、打ち方のクセまで分かる可能性</a:t>
            </a:r>
            <a:endParaRPr kumimoji="1" lang="en-US" altLang="ja-JP" sz="2400" b="1" dirty="0">
              <a:solidFill>
                <a:schemeClr val="tx1">
                  <a:lumMod val="75000"/>
                  <a:lumOff val="25000"/>
                </a:schemeClr>
              </a:solidFill>
            </a:endParaRPr>
          </a:p>
        </p:txBody>
      </p:sp>
      <p:pic>
        <p:nvPicPr>
          <p:cNvPr id="1026" name="Picture 2" descr="分析フォームのご紹介 | Volleyball Unlimited">
            <a:extLst>
              <a:ext uri="{FF2B5EF4-FFF2-40B4-BE49-F238E27FC236}">
                <a16:creationId xmlns:a16="http://schemas.microsoft.com/office/drawing/2014/main" id="{753B78E2-B885-C2D7-2129-11CE8AAB5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5" t="66634" r="75653" b="4518"/>
          <a:stretch/>
        </p:blipFill>
        <p:spPr bwMode="auto">
          <a:xfrm>
            <a:off x="6494106" y="947091"/>
            <a:ext cx="2560994" cy="494289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hlinkClick r:id="rId3" action="ppaction://hlinksldjump"/>
            <a:extLst>
              <a:ext uri="{FF2B5EF4-FFF2-40B4-BE49-F238E27FC236}">
                <a16:creationId xmlns:a16="http://schemas.microsoft.com/office/drawing/2014/main" id="{FAD5510A-CAD6-BB48-C335-67AD10CCCA6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36C912C-D5E0-9EA0-42B1-DEC1DDD03FAB}"/>
              </a:ext>
            </a:extLst>
          </p:cNvPr>
          <p:cNvSpPr txBox="1"/>
          <p:nvPr/>
        </p:nvSpPr>
        <p:spPr>
          <a:xfrm>
            <a:off x="6912828" y="5689931"/>
            <a:ext cx="1723549"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コースチャート</a:t>
            </a:r>
          </a:p>
        </p:txBody>
      </p:sp>
    </p:spTree>
    <p:extLst>
      <p:ext uri="{BB962C8B-B14F-4D97-AF65-F5344CB8AC3E}">
        <p14:creationId xmlns:p14="http://schemas.microsoft.com/office/powerpoint/2010/main" val="283171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0F44BF-B485-4AD4-6D03-B1380BBFE34A}"/>
              </a:ext>
            </a:extLst>
          </p:cNvPr>
          <p:cNvSpPr>
            <a:spLocks noGrp="1"/>
          </p:cNvSpPr>
          <p:nvPr>
            <p:ph type="title"/>
          </p:nvPr>
        </p:nvSpPr>
        <p:spPr/>
        <p:txBody>
          <a:bodyPr/>
          <a:lstStyle/>
          <a:p>
            <a:r>
              <a:rPr kumimoji="1" lang="ja-JP" altLang="en-US" dirty="0"/>
              <a:t>先行研究との推定結果の比較</a:t>
            </a:r>
          </a:p>
        </p:txBody>
      </p:sp>
      <p:sp>
        <p:nvSpPr>
          <p:cNvPr id="3" name="日付プレースホルダー 2">
            <a:extLst>
              <a:ext uri="{FF2B5EF4-FFF2-40B4-BE49-F238E27FC236}">
                <a16:creationId xmlns:a16="http://schemas.microsoft.com/office/drawing/2014/main" id="{05C8DF82-4C8F-21F4-5155-98CB575ACEFD}"/>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3DDA149D-8756-6A17-CD60-D65F8F7E24D0}"/>
              </a:ext>
            </a:extLst>
          </p:cNvPr>
          <p:cNvSpPr>
            <a:spLocks noGrp="1"/>
          </p:cNvSpPr>
          <p:nvPr>
            <p:ph type="sldNum" sz="quarter" idx="12"/>
          </p:nvPr>
        </p:nvSpPr>
        <p:spPr/>
        <p:txBody>
          <a:bodyPr/>
          <a:lstStyle/>
          <a:p>
            <a:fld id="{E2856846-1EF8-4374-B523-FE9A680A5F89}" type="slidenum">
              <a:rPr kumimoji="1" lang="ja-JP" altLang="en-US" smtClean="0"/>
              <a:t>21</a:t>
            </a:fld>
            <a:endParaRPr kumimoji="1" lang="ja-JP" altLang="en-US"/>
          </a:p>
        </p:txBody>
      </p:sp>
      <p:grpSp>
        <p:nvGrpSpPr>
          <p:cNvPr id="11" name="グループ化 10">
            <a:extLst>
              <a:ext uri="{FF2B5EF4-FFF2-40B4-BE49-F238E27FC236}">
                <a16:creationId xmlns:a16="http://schemas.microsoft.com/office/drawing/2014/main" id="{FFC6FFE6-FB15-05E5-76F6-D78162E7AAFD}"/>
              </a:ext>
            </a:extLst>
          </p:cNvPr>
          <p:cNvGrpSpPr/>
          <p:nvPr/>
        </p:nvGrpSpPr>
        <p:grpSpPr>
          <a:xfrm>
            <a:off x="188089" y="1372053"/>
            <a:ext cx="3429001" cy="2139560"/>
            <a:chOff x="188089" y="1119850"/>
            <a:chExt cx="3429001" cy="2139560"/>
          </a:xfrm>
        </p:grpSpPr>
        <p:pic>
          <p:nvPicPr>
            <p:cNvPr id="6" name="図 5">
              <a:extLst>
                <a:ext uri="{FF2B5EF4-FFF2-40B4-BE49-F238E27FC236}">
                  <a16:creationId xmlns:a16="http://schemas.microsoft.com/office/drawing/2014/main" id="{F95AF649-4F72-4A4B-F274-60C4055773B0}"/>
                </a:ext>
              </a:extLst>
            </p:cNvPr>
            <p:cNvPicPr>
              <a:picLocks noChangeAspect="1"/>
            </p:cNvPicPr>
            <p:nvPr/>
          </p:nvPicPr>
          <p:blipFill>
            <a:blip r:embed="rId2"/>
            <a:stretch>
              <a:fillRect/>
            </a:stretch>
          </p:blipFill>
          <p:spPr>
            <a:xfrm rot="5400000">
              <a:off x="832810" y="475129"/>
              <a:ext cx="2139560" cy="3429001"/>
            </a:xfrm>
            <a:prstGeom prst="rect">
              <a:avLst/>
            </a:prstGeom>
          </p:spPr>
        </p:pic>
        <p:sp>
          <p:nvSpPr>
            <p:cNvPr id="9" name="楕円 8">
              <a:extLst>
                <a:ext uri="{FF2B5EF4-FFF2-40B4-BE49-F238E27FC236}">
                  <a16:creationId xmlns:a16="http://schemas.microsoft.com/office/drawing/2014/main" id="{0916C53A-7F66-2A14-E289-7F922494609E}"/>
                </a:ext>
              </a:extLst>
            </p:cNvPr>
            <p:cNvSpPr/>
            <p:nvPr/>
          </p:nvSpPr>
          <p:spPr>
            <a:xfrm>
              <a:off x="1223433" y="2722642"/>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4B08685C-154B-3E41-2B0F-ECC3E38FDA60}"/>
              </a:ext>
            </a:extLst>
          </p:cNvPr>
          <p:cNvGrpSpPr/>
          <p:nvPr/>
        </p:nvGrpSpPr>
        <p:grpSpPr>
          <a:xfrm>
            <a:off x="221422" y="3871573"/>
            <a:ext cx="3425574" cy="2139561"/>
            <a:chOff x="191517" y="3598590"/>
            <a:chExt cx="3425574" cy="2139561"/>
          </a:xfrm>
        </p:grpSpPr>
        <p:pic>
          <p:nvPicPr>
            <p:cNvPr id="8" name="図 7">
              <a:extLst>
                <a:ext uri="{FF2B5EF4-FFF2-40B4-BE49-F238E27FC236}">
                  <a16:creationId xmlns:a16="http://schemas.microsoft.com/office/drawing/2014/main" id="{90529A5E-6A37-7182-88E1-5F4B3F6D84B9}"/>
                </a:ext>
              </a:extLst>
            </p:cNvPr>
            <p:cNvPicPr>
              <a:picLocks noChangeAspect="1"/>
            </p:cNvPicPr>
            <p:nvPr/>
          </p:nvPicPr>
          <p:blipFill>
            <a:blip r:embed="rId3"/>
            <a:stretch>
              <a:fillRect/>
            </a:stretch>
          </p:blipFill>
          <p:spPr>
            <a:xfrm rot="5400000">
              <a:off x="834523" y="2955584"/>
              <a:ext cx="2139561" cy="3425574"/>
            </a:xfrm>
            <a:prstGeom prst="rect">
              <a:avLst/>
            </a:prstGeom>
          </p:spPr>
        </p:pic>
        <p:sp>
          <p:nvSpPr>
            <p:cNvPr id="10" name="楕円 9">
              <a:extLst>
                <a:ext uri="{FF2B5EF4-FFF2-40B4-BE49-F238E27FC236}">
                  <a16:creationId xmlns:a16="http://schemas.microsoft.com/office/drawing/2014/main" id="{0822D077-9429-D895-94C1-99EC03BF3A00}"/>
                </a:ext>
              </a:extLst>
            </p:cNvPr>
            <p:cNvSpPr/>
            <p:nvPr/>
          </p:nvSpPr>
          <p:spPr>
            <a:xfrm>
              <a:off x="1779693" y="5321908"/>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6C16516A-842C-A8E2-3643-72932DC9100D}"/>
              </a:ext>
            </a:extLst>
          </p:cNvPr>
          <p:cNvSpPr txBox="1"/>
          <p:nvPr/>
        </p:nvSpPr>
        <p:spPr>
          <a:xfrm>
            <a:off x="1345386" y="3502241"/>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15" name="テキスト ボックス 14">
            <a:extLst>
              <a:ext uri="{FF2B5EF4-FFF2-40B4-BE49-F238E27FC236}">
                <a16:creationId xmlns:a16="http://schemas.microsoft.com/office/drawing/2014/main" id="{9219AAFF-E2CD-8E01-4529-26848B04FC4C}"/>
              </a:ext>
            </a:extLst>
          </p:cNvPr>
          <p:cNvSpPr txBox="1"/>
          <p:nvPr/>
        </p:nvSpPr>
        <p:spPr>
          <a:xfrm>
            <a:off x="912135" y="5985386"/>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pic>
        <p:nvPicPr>
          <p:cNvPr id="19" name="図 18">
            <a:extLst>
              <a:ext uri="{FF2B5EF4-FFF2-40B4-BE49-F238E27FC236}">
                <a16:creationId xmlns:a16="http://schemas.microsoft.com/office/drawing/2014/main" id="{748E6910-3619-6529-78AD-E316F5376345}"/>
              </a:ext>
            </a:extLst>
          </p:cNvPr>
          <p:cNvPicPr>
            <a:picLocks noChangeAspect="1"/>
          </p:cNvPicPr>
          <p:nvPr/>
        </p:nvPicPr>
        <p:blipFill>
          <a:blip r:embed="rId4"/>
          <a:stretch>
            <a:fillRect/>
          </a:stretch>
        </p:blipFill>
        <p:spPr>
          <a:xfrm>
            <a:off x="4819456" y="3871573"/>
            <a:ext cx="3503368" cy="2157957"/>
          </a:xfrm>
          <a:prstGeom prst="rect">
            <a:avLst/>
          </a:prstGeom>
        </p:spPr>
      </p:pic>
      <p:grpSp>
        <p:nvGrpSpPr>
          <p:cNvPr id="22" name="グループ化 21">
            <a:extLst>
              <a:ext uri="{FF2B5EF4-FFF2-40B4-BE49-F238E27FC236}">
                <a16:creationId xmlns:a16="http://schemas.microsoft.com/office/drawing/2014/main" id="{23B71CA3-E0E7-752E-3098-5CBD4FA3225F}"/>
              </a:ext>
            </a:extLst>
          </p:cNvPr>
          <p:cNvGrpSpPr/>
          <p:nvPr/>
        </p:nvGrpSpPr>
        <p:grpSpPr>
          <a:xfrm>
            <a:off x="4819455" y="1290438"/>
            <a:ext cx="3503369" cy="2221175"/>
            <a:chOff x="4819455" y="1372052"/>
            <a:chExt cx="3503369" cy="2221175"/>
          </a:xfrm>
        </p:grpSpPr>
        <p:pic>
          <p:nvPicPr>
            <p:cNvPr id="17" name="図 16">
              <a:extLst>
                <a:ext uri="{FF2B5EF4-FFF2-40B4-BE49-F238E27FC236}">
                  <a16:creationId xmlns:a16="http://schemas.microsoft.com/office/drawing/2014/main" id="{21F76AC2-AF5A-C6DB-6DCB-7734709C67C0}"/>
                </a:ext>
              </a:extLst>
            </p:cNvPr>
            <p:cNvPicPr>
              <a:picLocks noChangeAspect="1"/>
            </p:cNvPicPr>
            <p:nvPr/>
          </p:nvPicPr>
          <p:blipFill>
            <a:blip r:embed="rId5"/>
            <a:stretch>
              <a:fillRect/>
            </a:stretch>
          </p:blipFill>
          <p:spPr>
            <a:xfrm>
              <a:off x="4819455" y="1372052"/>
              <a:ext cx="3503369" cy="2130189"/>
            </a:xfrm>
            <a:prstGeom prst="rect">
              <a:avLst/>
            </a:prstGeom>
          </p:spPr>
        </p:pic>
        <p:sp>
          <p:nvSpPr>
            <p:cNvPr id="20" name="楕円 19">
              <a:extLst>
                <a:ext uri="{FF2B5EF4-FFF2-40B4-BE49-F238E27FC236}">
                  <a16:creationId xmlns:a16="http://schemas.microsoft.com/office/drawing/2014/main" id="{04EC6850-C101-2F5F-64E0-F543E67FFB95}"/>
                </a:ext>
              </a:extLst>
            </p:cNvPr>
            <p:cNvSpPr/>
            <p:nvPr/>
          </p:nvSpPr>
          <p:spPr>
            <a:xfrm>
              <a:off x="6612889" y="3223895"/>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FDD91E3B-238F-51FA-F418-BB481EC1ED4C}"/>
              </a:ext>
            </a:extLst>
          </p:cNvPr>
          <p:cNvSpPr/>
          <p:nvPr/>
        </p:nvSpPr>
        <p:spPr>
          <a:xfrm>
            <a:off x="6636600" y="5616054"/>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F24DE06-9DFE-A401-997C-1245390E91E5}"/>
              </a:ext>
            </a:extLst>
          </p:cNvPr>
          <p:cNvSpPr txBox="1"/>
          <p:nvPr/>
        </p:nvSpPr>
        <p:spPr>
          <a:xfrm>
            <a:off x="6246185" y="3511613"/>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24" name="テキスト ボックス 23">
            <a:extLst>
              <a:ext uri="{FF2B5EF4-FFF2-40B4-BE49-F238E27FC236}">
                <a16:creationId xmlns:a16="http://schemas.microsoft.com/office/drawing/2014/main" id="{36FB14CA-DF75-D136-F495-29F5494DF8BD}"/>
              </a:ext>
            </a:extLst>
          </p:cNvPr>
          <p:cNvSpPr txBox="1"/>
          <p:nvPr/>
        </p:nvSpPr>
        <p:spPr>
          <a:xfrm>
            <a:off x="5805025" y="5976721"/>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sp>
        <p:nvSpPr>
          <p:cNvPr id="25" name="テキスト ボックス 24">
            <a:extLst>
              <a:ext uri="{FF2B5EF4-FFF2-40B4-BE49-F238E27FC236}">
                <a16:creationId xmlns:a16="http://schemas.microsoft.com/office/drawing/2014/main" id="{6CA3C06B-290D-4BE2-9B65-B43163ABB5BA}"/>
              </a:ext>
            </a:extLst>
          </p:cNvPr>
          <p:cNvSpPr txBox="1"/>
          <p:nvPr/>
        </p:nvSpPr>
        <p:spPr>
          <a:xfrm>
            <a:off x="188089" y="903685"/>
            <a:ext cx="1422184"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先行研究</a:t>
            </a:r>
          </a:p>
        </p:txBody>
      </p:sp>
      <p:sp>
        <p:nvSpPr>
          <p:cNvPr id="27" name="テキスト ボックス 26">
            <a:extLst>
              <a:ext uri="{FF2B5EF4-FFF2-40B4-BE49-F238E27FC236}">
                <a16:creationId xmlns:a16="http://schemas.microsoft.com/office/drawing/2014/main" id="{D51943A5-5268-1CD4-F59A-B3C0B1E0AFC9}"/>
              </a:ext>
            </a:extLst>
          </p:cNvPr>
          <p:cNvSpPr txBox="1"/>
          <p:nvPr/>
        </p:nvSpPr>
        <p:spPr>
          <a:xfrm>
            <a:off x="4875335" y="903685"/>
            <a:ext cx="1112805" cy="461665"/>
          </a:xfrm>
          <a:prstGeom prst="rect">
            <a:avLst/>
          </a:prstGeom>
          <a:noFill/>
        </p:spPr>
        <p:txBody>
          <a:bodyPr wrap="none" rtlCol="0">
            <a:spAutoFit/>
          </a:bodyPr>
          <a:lstStyle/>
          <a:p>
            <a:r>
              <a:rPr kumimoji="1" lang="ja-JP" altLang="en-US" sz="2400" b="1" dirty="0">
                <a:solidFill>
                  <a:schemeClr val="tx1">
                    <a:lumMod val="75000"/>
                    <a:lumOff val="25000"/>
                  </a:schemeClr>
                </a:solidFill>
              </a:rPr>
              <a:t>本研究</a:t>
            </a:r>
          </a:p>
        </p:txBody>
      </p:sp>
      <p:sp>
        <p:nvSpPr>
          <p:cNvPr id="5" name="正方形/長方形 4">
            <a:hlinkClick r:id="rId6" action="ppaction://hlinksldjump"/>
            <a:extLst>
              <a:ext uri="{FF2B5EF4-FFF2-40B4-BE49-F238E27FC236}">
                <a16:creationId xmlns:a16="http://schemas.microsoft.com/office/drawing/2014/main" id="{C4B82020-32A4-7A38-4539-EF842E154EE7}"/>
              </a:ext>
            </a:extLst>
          </p:cNvPr>
          <p:cNvSpPr/>
          <p:nvPr/>
        </p:nvSpPr>
        <p:spPr>
          <a:xfrm>
            <a:off x="0" y="54790"/>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3277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D9DB1-D0F2-6462-4910-4686117A70EA}"/>
              </a:ext>
            </a:extLst>
          </p:cNvPr>
          <p:cNvSpPr>
            <a:spLocks noGrp="1"/>
          </p:cNvSpPr>
          <p:nvPr>
            <p:ph type="title"/>
          </p:nvPr>
        </p:nvSpPr>
        <p:spPr/>
        <p:txBody>
          <a:bodyPr/>
          <a:lstStyle/>
          <a:p>
            <a:r>
              <a:rPr kumimoji="1" lang="ja-JP" altLang="en-US" dirty="0"/>
              <a:t>システム処理時間</a:t>
            </a:r>
          </a:p>
        </p:txBody>
      </p:sp>
      <p:sp>
        <p:nvSpPr>
          <p:cNvPr id="3" name="日付プレースホルダー 2">
            <a:extLst>
              <a:ext uri="{FF2B5EF4-FFF2-40B4-BE49-F238E27FC236}">
                <a16:creationId xmlns:a16="http://schemas.microsoft.com/office/drawing/2014/main" id="{DC13969A-5791-21ED-45E8-24CA6B8B5C4A}"/>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BB4B84B-691D-73DA-6A3A-57E423B59920}"/>
              </a:ext>
            </a:extLst>
          </p:cNvPr>
          <p:cNvSpPr>
            <a:spLocks noGrp="1"/>
          </p:cNvSpPr>
          <p:nvPr>
            <p:ph type="sldNum" sz="quarter" idx="12"/>
          </p:nvPr>
        </p:nvSpPr>
        <p:spPr/>
        <p:txBody>
          <a:bodyPr/>
          <a:lstStyle/>
          <a:p>
            <a:fld id="{E2856846-1EF8-4374-B523-FE9A680A5F89}" type="slidenum">
              <a:rPr kumimoji="1" lang="ja-JP" altLang="en-US" smtClean="0"/>
              <a:t>22</a:t>
            </a:fld>
            <a:endParaRPr kumimoji="1" lang="ja-JP" altLang="en-US"/>
          </a:p>
        </p:txBody>
      </p:sp>
      <p:sp>
        <p:nvSpPr>
          <p:cNvPr id="5" name="テキスト ボックス 4">
            <a:extLst>
              <a:ext uri="{FF2B5EF4-FFF2-40B4-BE49-F238E27FC236}">
                <a16:creationId xmlns:a16="http://schemas.microsoft.com/office/drawing/2014/main" id="{A6CA6192-A9A8-C243-7C43-94627C6F7251}"/>
              </a:ext>
            </a:extLst>
          </p:cNvPr>
          <p:cNvSpPr txBox="1"/>
          <p:nvPr/>
        </p:nvSpPr>
        <p:spPr>
          <a:xfrm>
            <a:off x="188089" y="903685"/>
            <a:ext cx="1627369" cy="1631216"/>
          </a:xfrm>
          <a:prstGeom prst="rect">
            <a:avLst/>
          </a:prstGeom>
          <a:noFill/>
        </p:spPr>
        <p:txBody>
          <a:bodyPr wrap="none" rtlCol="0">
            <a:spAutoFit/>
          </a:bodyPr>
          <a:lstStyle/>
          <a:p>
            <a:r>
              <a:rPr kumimoji="1" lang="ja-JP" altLang="en-US" sz="2800" b="1" u="sng" dirty="0">
                <a:solidFill>
                  <a:schemeClr val="tx1">
                    <a:lumMod val="75000"/>
                    <a:lumOff val="25000"/>
                  </a:schemeClr>
                </a:solidFill>
              </a:rPr>
              <a:t>動作環境</a:t>
            </a:r>
            <a:endParaRPr kumimoji="1" lang="en-US" altLang="ja-JP" sz="2800" b="1" u="sng"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en-US" altLang="ja-JP" sz="2400" b="1" dirty="0">
                <a:solidFill>
                  <a:schemeClr val="tx1">
                    <a:lumMod val="75000"/>
                    <a:lumOff val="25000"/>
                  </a:schemeClr>
                </a:solidFill>
              </a:rPr>
              <a:t>CPU</a:t>
            </a:r>
          </a:p>
          <a:p>
            <a:r>
              <a:rPr kumimoji="1" lang="ja-JP" altLang="en-US" sz="2400" b="1" dirty="0">
                <a:solidFill>
                  <a:schemeClr val="tx1">
                    <a:lumMod val="75000"/>
                    <a:lumOff val="25000"/>
                  </a:schemeClr>
                </a:solidFill>
              </a:rPr>
              <a:t>・ </a:t>
            </a:r>
            <a:r>
              <a:rPr kumimoji="1" lang="en-US" altLang="ja-JP" sz="2400" b="1" dirty="0">
                <a:solidFill>
                  <a:schemeClr val="tx1">
                    <a:lumMod val="75000"/>
                    <a:lumOff val="25000"/>
                  </a:schemeClr>
                </a:solidFill>
              </a:rPr>
              <a:t>GPU</a:t>
            </a:r>
          </a:p>
          <a:p>
            <a:r>
              <a:rPr kumimoji="1" lang="ja-JP" altLang="en-US" sz="2400" b="1" dirty="0">
                <a:solidFill>
                  <a:schemeClr val="tx1">
                    <a:lumMod val="75000"/>
                    <a:lumOff val="25000"/>
                  </a:schemeClr>
                </a:solidFill>
              </a:rPr>
              <a:t>・ メモリ</a:t>
            </a:r>
          </a:p>
        </p:txBody>
      </p:sp>
      <p:sp>
        <p:nvSpPr>
          <p:cNvPr id="6" name="テキスト ボックス 5">
            <a:extLst>
              <a:ext uri="{FF2B5EF4-FFF2-40B4-BE49-F238E27FC236}">
                <a16:creationId xmlns:a16="http://schemas.microsoft.com/office/drawing/2014/main" id="{104DFAA3-C3CD-13C3-01EF-C1D03FCB3CC2}"/>
              </a:ext>
            </a:extLst>
          </p:cNvPr>
          <p:cNvSpPr txBox="1"/>
          <p:nvPr/>
        </p:nvSpPr>
        <p:spPr>
          <a:xfrm>
            <a:off x="2049530" y="903685"/>
            <a:ext cx="3772251" cy="1631216"/>
          </a:xfrm>
          <a:prstGeom prst="rect">
            <a:avLst/>
          </a:prstGeom>
          <a:noFill/>
        </p:spPr>
        <p:txBody>
          <a:bodyPr wrap="none" rtlCol="0">
            <a:spAutoFit/>
          </a:bodyPr>
          <a:lstStyle/>
          <a:p>
            <a:r>
              <a:rPr kumimoji="1" lang="ja-JP" altLang="en-US" sz="2800" b="1" dirty="0">
                <a:solidFill>
                  <a:schemeClr val="bg1"/>
                </a:solidFill>
              </a:rPr>
              <a:t>あ</a:t>
            </a:r>
            <a:endParaRPr kumimoji="1" lang="en-US" altLang="ja-JP" sz="2800" b="1" dirty="0">
              <a:solidFill>
                <a:schemeClr val="bg1"/>
              </a:solidFill>
            </a:endParaRPr>
          </a:p>
          <a:p>
            <a:r>
              <a:rPr kumimoji="1" lang="en-US" altLang="ja-JP" sz="2400" b="1" dirty="0">
                <a:solidFill>
                  <a:schemeClr val="tx1">
                    <a:lumMod val="75000"/>
                    <a:lumOff val="25000"/>
                  </a:schemeClr>
                </a:solidFill>
              </a:rPr>
              <a:t>AMD Ryzen 9 3900X</a:t>
            </a:r>
          </a:p>
          <a:p>
            <a:r>
              <a:rPr kumimoji="1" lang="pt-BR" altLang="ja-JP" sz="2400" b="1" dirty="0">
                <a:solidFill>
                  <a:schemeClr val="tx1">
                    <a:lumMod val="75000"/>
                    <a:lumOff val="25000"/>
                  </a:schemeClr>
                </a:solidFill>
              </a:rPr>
              <a:t>NVIDIA GeForce RTX 3090 Ti</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32 [GB]</a:t>
            </a:r>
            <a:endParaRPr kumimoji="1" lang="ja-JP" altLang="en-US" sz="24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A2B43BE6-9E0D-8FC3-5A47-395B759060D7}"/>
              </a:ext>
            </a:extLst>
          </p:cNvPr>
          <p:cNvSpPr txBox="1"/>
          <p:nvPr/>
        </p:nvSpPr>
        <p:spPr>
          <a:xfrm>
            <a:off x="188089" y="2893554"/>
            <a:ext cx="2969083" cy="2739211"/>
          </a:xfrm>
          <a:prstGeom prst="rect">
            <a:avLst/>
          </a:prstGeom>
          <a:noFill/>
        </p:spPr>
        <p:txBody>
          <a:bodyPr wrap="none" rtlCol="0">
            <a:spAutoFit/>
          </a:bodyPr>
          <a:lstStyle/>
          <a:p>
            <a:r>
              <a:rPr kumimoji="1" lang="ja-JP" altLang="en-US" sz="2800" b="1" u="sng" dirty="0">
                <a:solidFill>
                  <a:schemeClr val="tx1">
                    <a:lumMod val="75000"/>
                    <a:lumOff val="25000"/>
                  </a:schemeClr>
                </a:solidFill>
              </a:rPr>
              <a:t>処理時間</a:t>
            </a:r>
            <a:endParaRPr kumimoji="1" lang="en-US" altLang="ja-JP" sz="2800" b="1" u="sng" dirty="0">
              <a:solidFill>
                <a:schemeClr val="tx1">
                  <a:lumMod val="75000"/>
                  <a:lumOff val="25000"/>
                </a:schemeClr>
              </a:solidFill>
            </a:endParaRPr>
          </a:p>
          <a:p>
            <a:r>
              <a:rPr kumimoji="1" lang="ja-JP" altLang="en-US" sz="2400" b="1" dirty="0">
                <a:solidFill>
                  <a:schemeClr val="tx1">
                    <a:lumMod val="75000"/>
                    <a:lumOff val="25000"/>
                  </a:schemeClr>
                </a:solidFill>
              </a:rPr>
              <a:t>①</a:t>
            </a:r>
            <a:r>
              <a:rPr kumimoji="1" lang="en-US" altLang="ja-JP" sz="2400" b="1" dirty="0">
                <a:solidFill>
                  <a:schemeClr val="tx1">
                    <a:lumMod val="75000"/>
                    <a:lumOff val="25000"/>
                  </a:schemeClr>
                </a:solidFill>
              </a:rPr>
              <a:t>AlphaPose</a:t>
            </a: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②直線間距離の計算</a:t>
            </a:r>
          </a:p>
        </p:txBody>
      </p:sp>
      <p:sp>
        <p:nvSpPr>
          <p:cNvPr id="8" name="テキスト ボックス 7">
            <a:extLst>
              <a:ext uri="{FF2B5EF4-FFF2-40B4-BE49-F238E27FC236}">
                <a16:creationId xmlns:a16="http://schemas.microsoft.com/office/drawing/2014/main" id="{6B03F6AF-B7AD-8330-382B-E1798116E734}"/>
              </a:ext>
            </a:extLst>
          </p:cNvPr>
          <p:cNvSpPr txBox="1"/>
          <p:nvPr/>
        </p:nvSpPr>
        <p:spPr>
          <a:xfrm>
            <a:off x="3157893" y="2893554"/>
            <a:ext cx="5735866" cy="2739211"/>
          </a:xfrm>
          <a:prstGeom prst="rect">
            <a:avLst/>
          </a:prstGeom>
          <a:noFill/>
        </p:spPr>
        <p:txBody>
          <a:bodyPr wrap="none" rtlCol="0">
            <a:spAutoFit/>
          </a:bodyPr>
          <a:lstStyle/>
          <a:p>
            <a:r>
              <a:rPr kumimoji="1" lang="ja-JP" altLang="en-US" sz="2800" b="1" dirty="0">
                <a:solidFill>
                  <a:schemeClr val="bg1"/>
                </a:solidFill>
              </a:rPr>
              <a:t>あ</a:t>
            </a:r>
            <a:endParaRPr kumimoji="1" lang="en-US" altLang="ja-JP" sz="2800" b="1" dirty="0">
              <a:solidFill>
                <a:schemeClr val="bg1"/>
              </a:solidFill>
            </a:endParaRPr>
          </a:p>
          <a:p>
            <a:r>
              <a:rPr kumimoji="1" lang="pt-BR" altLang="ja-JP" sz="2400" b="1" dirty="0">
                <a:solidFill>
                  <a:schemeClr val="tx1">
                    <a:lumMod val="75000"/>
                    <a:lumOff val="25000"/>
                  </a:schemeClr>
                </a:solidFill>
              </a:rPr>
              <a:t>10</a:t>
            </a:r>
            <a:r>
              <a:rPr kumimoji="1" lang="ja-JP" altLang="en-US" sz="2400" b="1" dirty="0">
                <a:solidFill>
                  <a:schemeClr val="tx1">
                    <a:lumMod val="75000"/>
                    <a:lumOff val="25000"/>
                  </a:schemeClr>
                </a:solidFill>
              </a:rPr>
              <a:t>秒の動画で</a:t>
            </a:r>
            <a:r>
              <a:rPr kumimoji="1" lang="en-US" altLang="ja-JP" sz="2400" b="1" dirty="0">
                <a:solidFill>
                  <a:schemeClr val="tx1">
                    <a:lumMod val="75000"/>
                    <a:lumOff val="25000"/>
                  </a:schemeClr>
                </a:solidFill>
              </a:rPr>
              <a:t>30</a:t>
            </a:r>
            <a:r>
              <a:rPr kumimoji="1" lang="ja-JP" altLang="en-US" sz="2400" b="1" dirty="0">
                <a:solidFill>
                  <a:schemeClr val="tx1">
                    <a:lumMod val="75000"/>
                    <a:lumOff val="25000"/>
                  </a:schemeClr>
                </a:solidFill>
              </a:rPr>
              <a:t>秒の処理時間 → </a:t>
            </a:r>
            <a:r>
              <a:rPr kumimoji="1" lang="en-US" altLang="ja-JP" sz="2400" b="1" dirty="0">
                <a:solidFill>
                  <a:schemeClr val="tx1">
                    <a:lumMod val="75000"/>
                    <a:lumOff val="25000"/>
                  </a:schemeClr>
                </a:solidFill>
              </a:rPr>
              <a:t>10FPS</a:t>
            </a:r>
            <a:endParaRPr kumimoji="1" lang="pt-BR"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30FPS</a:t>
            </a:r>
            <a:r>
              <a:rPr kumimoji="1" lang="ja-JP" altLang="en-US" sz="2400" b="1" dirty="0">
                <a:solidFill>
                  <a:schemeClr val="tx1">
                    <a:lumMod val="75000"/>
                    <a:lumOff val="25000"/>
                  </a:schemeClr>
                </a:solidFill>
              </a:rPr>
              <a:t>で動作する時間帯もあり、ばらつき有</a:t>
            </a:r>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124</a:t>
            </a:r>
            <a:r>
              <a:rPr kumimoji="1" lang="ja-JP" altLang="en-US" sz="2400" b="1" dirty="0">
                <a:solidFill>
                  <a:schemeClr val="tx1">
                    <a:lumMod val="75000"/>
                    <a:lumOff val="25000"/>
                  </a:schemeClr>
                </a:solidFill>
              </a:rPr>
              <a:t>組の計算で</a:t>
            </a:r>
            <a:r>
              <a:rPr kumimoji="1" lang="en-US" altLang="ja-JP" sz="2400" b="1" dirty="0">
                <a:solidFill>
                  <a:schemeClr val="tx1">
                    <a:lumMod val="75000"/>
                    <a:lumOff val="25000"/>
                  </a:schemeClr>
                </a:solidFill>
              </a:rPr>
              <a:t>0.0126</a:t>
            </a:r>
            <a:r>
              <a:rPr kumimoji="1" lang="ja-JP" altLang="en-US" sz="2400" b="1" dirty="0">
                <a:solidFill>
                  <a:schemeClr val="tx1">
                    <a:lumMod val="75000"/>
                    <a:lumOff val="25000"/>
                  </a:schemeClr>
                </a:solidFill>
              </a:rPr>
              <a:t>秒</a:t>
            </a:r>
            <a:endParaRPr kumimoji="1" lang="en-US" altLang="ja-JP" sz="2400" b="1" dirty="0">
              <a:solidFill>
                <a:schemeClr val="tx1">
                  <a:lumMod val="75000"/>
                  <a:lumOff val="25000"/>
                </a:schemeClr>
              </a:solidFill>
            </a:endParaRPr>
          </a:p>
        </p:txBody>
      </p:sp>
      <p:sp>
        <p:nvSpPr>
          <p:cNvPr id="9" name="正方形/長方形 8">
            <a:hlinkClick r:id="rId2" action="ppaction://hlinksldjump"/>
            <a:extLst>
              <a:ext uri="{FF2B5EF4-FFF2-40B4-BE49-F238E27FC236}">
                <a16:creationId xmlns:a16="http://schemas.microsoft.com/office/drawing/2014/main" id="{BEBD8E28-A539-C8F2-0654-5C2BFC4C914C}"/>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903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4C32A-D42A-25AF-42BF-9714E0265D2E}"/>
              </a:ext>
            </a:extLst>
          </p:cNvPr>
          <p:cNvSpPr>
            <a:spLocks noGrp="1"/>
          </p:cNvSpPr>
          <p:nvPr>
            <p:ph type="title"/>
          </p:nvPr>
        </p:nvSpPr>
        <p:spPr/>
        <p:txBody>
          <a:bodyPr/>
          <a:lstStyle/>
          <a:p>
            <a:r>
              <a:rPr kumimoji="1" lang="en-US" altLang="ja-JP" dirty="0"/>
              <a:t>AlphaPose</a:t>
            </a:r>
            <a:r>
              <a:rPr kumimoji="1" lang="ja-JP" altLang="en-US" dirty="0"/>
              <a:t>の特徴</a:t>
            </a:r>
          </a:p>
        </p:txBody>
      </p:sp>
      <p:sp>
        <p:nvSpPr>
          <p:cNvPr id="3" name="日付プレースホルダー 2">
            <a:extLst>
              <a:ext uri="{FF2B5EF4-FFF2-40B4-BE49-F238E27FC236}">
                <a16:creationId xmlns:a16="http://schemas.microsoft.com/office/drawing/2014/main" id="{7B9AF217-7721-0DFD-8758-87CDD42697E3}"/>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339AA30F-F6DA-CBE4-614E-0D16781D547B}"/>
              </a:ext>
            </a:extLst>
          </p:cNvPr>
          <p:cNvSpPr>
            <a:spLocks noGrp="1"/>
          </p:cNvSpPr>
          <p:nvPr>
            <p:ph type="sldNum" sz="quarter" idx="12"/>
          </p:nvPr>
        </p:nvSpPr>
        <p:spPr/>
        <p:txBody>
          <a:bodyPr/>
          <a:lstStyle/>
          <a:p>
            <a:fld id="{E2856846-1EF8-4374-B523-FE9A680A5F89}" type="slidenum">
              <a:rPr kumimoji="1" lang="ja-JP" altLang="en-US" smtClean="0"/>
              <a:t>23</a:t>
            </a:fld>
            <a:endParaRPr kumimoji="1" lang="ja-JP" altLang="en-US"/>
          </a:p>
        </p:txBody>
      </p:sp>
      <p:sp>
        <p:nvSpPr>
          <p:cNvPr id="5" name="正方形/長方形 4">
            <a:hlinkClick r:id="rId2" action="ppaction://hlinksldjump"/>
            <a:extLst>
              <a:ext uri="{FF2B5EF4-FFF2-40B4-BE49-F238E27FC236}">
                <a16:creationId xmlns:a16="http://schemas.microsoft.com/office/drawing/2014/main" id="{7BA4FFFF-7689-B41B-A2AB-D102C4BBFE5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5648450-60BE-2A0F-FA2E-E1EEBACB3084}"/>
              </a:ext>
            </a:extLst>
          </p:cNvPr>
          <p:cNvSpPr txBox="1"/>
          <p:nvPr/>
        </p:nvSpPr>
        <p:spPr>
          <a:xfrm>
            <a:off x="50800" y="1010312"/>
            <a:ext cx="670407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上海交通大学の研究チームが公開する</a:t>
            </a:r>
            <a:endParaRPr kumimoji="1" lang="en-US" altLang="ja-JP" sz="2400" b="1" dirty="0">
              <a:solidFill>
                <a:schemeClr val="tx1">
                  <a:lumMod val="75000"/>
                  <a:lumOff val="25000"/>
                </a:schemeClr>
              </a:solidFill>
            </a:endParaRPr>
          </a:p>
          <a:p>
            <a:r>
              <a:rPr kumimoji="1" lang="ja-JP" altLang="en-US" sz="2400" b="1" dirty="0">
                <a:solidFill>
                  <a:srgbClr val="FF9933"/>
                </a:solidFill>
              </a:rPr>
              <a:t>人物追跡機能</a:t>
            </a:r>
            <a:r>
              <a:rPr kumimoji="1" lang="ja-JP" altLang="en-US" sz="2400" b="1" dirty="0">
                <a:solidFill>
                  <a:schemeClr val="tx1">
                    <a:lumMod val="75000"/>
                    <a:lumOff val="25000"/>
                  </a:schemeClr>
                </a:solidFill>
              </a:rPr>
              <a:t>を兼ねた高精度姿勢推定ライブラリ</a:t>
            </a:r>
            <a:endParaRPr kumimoji="1" lang="en-US" altLang="ja-JP" sz="24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BF701233-43AD-3032-F0D7-1BDC3448DEE3}"/>
              </a:ext>
            </a:extLst>
          </p:cNvPr>
          <p:cNvSpPr txBox="1"/>
          <p:nvPr/>
        </p:nvSpPr>
        <p:spPr>
          <a:xfrm>
            <a:off x="50800" y="2185062"/>
            <a:ext cx="6301725" cy="3170099"/>
          </a:xfrm>
          <a:prstGeom prst="rect">
            <a:avLst/>
          </a:prstGeom>
          <a:noFill/>
        </p:spPr>
        <p:txBody>
          <a:bodyPr wrap="none" rtlCol="0">
            <a:spAutoFit/>
          </a:bodyPr>
          <a:lstStyle/>
          <a:p>
            <a:r>
              <a:rPr kumimoji="1" lang="ja-JP" altLang="en-US" sz="2800" b="1" u="sng" dirty="0">
                <a:solidFill>
                  <a:schemeClr val="tx1">
                    <a:lumMod val="75000"/>
                    <a:lumOff val="25000"/>
                  </a:schemeClr>
                </a:solidFill>
              </a:rPr>
              <a:t>特徴</a:t>
            </a:r>
            <a:endParaRPr kumimoji="1" lang="en-US" altLang="ja-JP" sz="2800" b="1" u="sng" dirty="0">
              <a:solidFill>
                <a:schemeClr val="tx1">
                  <a:lumMod val="75000"/>
                  <a:lumOff val="25000"/>
                </a:schemeClr>
              </a:solidFill>
            </a:endParaRPr>
          </a:p>
          <a:p>
            <a:endParaRPr kumimoji="1" lang="en-US" altLang="ja-JP" sz="1200" b="1" dirty="0">
              <a:solidFill>
                <a:schemeClr val="tx1">
                  <a:lumMod val="75000"/>
                  <a:lumOff val="25000"/>
                </a:schemeClr>
              </a:solidFill>
            </a:endParaRPr>
          </a:p>
          <a:p>
            <a:r>
              <a:rPr kumimoji="1" lang="ja-JP" altLang="en-US" sz="2400" b="1" dirty="0">
                <a:solidFill>
                  <a:schemeClr val="tx1">
                    <a:lumMod val="75000"/>
                    <a:lumOff val="25000"/>
                  </a:schemeClr>
                </a:solidFill>
              </a:rPr>
              <a:t>①人物を検知した後、</a:t>
            </a:r>
            <a:r>
              <a:rPr kumimoji="1" lang="ja-JP" altLang="en-US" sz="2400" b="1" u="sng" dirty="0">
                <a:solidFill>
                  <a:schemeClr val="tx1">
                    <a:lumMod val="75000"/>
                    <a:lumOff val="25000"/>
                  </a:schemeClr>
                </a:solidFill>
              </a:rPr>
              <a:t>単一人物</a:t>
            </a:r>
            <a:r>
              <a:rPr kumimoji="1" lang="ja-JP" altLang="en-US" sz="2400" b="1" dirty="0">
                <a:solidFill>
                  <a:schemeClr val="tx1">
                    <a:lumMod val="75000"/>
                    <a:lumOff val="25000"/>
                  </a:schemeClr>
                </a:solidFill>
              </a:rPr>
              <a:t>姿勢推定を行う</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推定精度 </a:t>
            </a:r>
            <a:r>
              <a:rPr kumimoji="1" lang="en-US" altLang="ja-JP" sz="2000" b="1" dirty="0">
                <a:solidFill>
                  <a:schemeClr val="tx1">
                    <a:lumMod val="75000"/>
                    <a:lumOff val="25000"/>
                  </a:schemeClr>
                </a:solidFill>
              </a:rPr>
              <a:t>: 82.1</a:t>
            </a:r>
            <a:r>
              <a:rPr kumimoji="1" lang="ja-JP" altLang="en-US" sz="2000" b="1" dirty="0">
                <a:solidFill>
                  <a:schemeClr val="tx1">
                    <a:lumMod val="75000"/>
                    <a:lumOff val="25000"/>
                  </a:schemeClr>
                </a:solidFill>
              </a:rPr>
              <a:t> </a:t>
            </a:r>
            <a:r>
              <a:rPr kumimoji="1" lang="en-US" altLang="ja-JP" sz="2000" b="1" dirty="0">
                <a:solidFill>
                  <a:schemeClr val="tx1">
                    <a:lumMod val="75000"/>
                    <a:lumOff val="25000"/>
                  </a:schemeClr>
                </a:solidFill>
              </a:rPr>
              <a:t>AP </a:t>
            </a:r>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MPII</a:t>
            </a:r>
            <a:r>
              <a:rPr kumimoji="1" lang="ja-JP" altLang="en-US" sz="2000" b="1" dirty="0">
                <a:solidFill>
                  <a:schemeClr val="tx1">
                    <a:lumMod val="75000"/>
                    <a:lumOff val="25000"/>
                  </a:schemeClr>
                </a:solidFill>
              </a:rPr>
              <a:t>）</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比較 </a:t>
            </a:r>
            <a:r>
              <a:rPr kumimoji="1" lang="en-US" altLang="ja-JP" sz="2000" b="1" dirty="0">
                <a:solidFill>
                  <a:schemeClr val="tx1">
                    <a:lumMod val="75000"/>
                    <a:lumOff val="25000"/>
                  </a:schemeClr>
                </a:solidFill>
              </a:rPr>
              <a:t>: OpenPose</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映像内の身体部位とその繋がりを推定</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a:t>
            </a:r>
            <a:r>
              <a:rPr kumimoji="1" lang="en-US" altLang="ja-JP" sz="2000" b="1" dirty="0">
                <a:solidFill>
                  <a:schemeClr val="tx1">
                    <a:lumMod val="75000"/>
                    <a:lumOff val="25000"/>
                  </a:schemeClr>
                </a:solidFill>
              </a:rPr>
              <a:t>		</a:t>
            </a:r>
            <a:r>
              <a:rPr kumimoji="1" lang="ja-JP" altLang="en-US" sz="2000" b="1" dirty="0">
                <a:solidFill>
                  <a:schemeClr val="tx1">
                    <a:lumMod val="75000"/>
                    <a:lumOff val="25000"/>
                  </a:schemeClr>
                </a:solidFill>
              </a:rPr>
              <a:t> 推定精度：</a:t>
            </a:r>
            <a:r>
              <a:rPr kumimoji="1" lang="en-US" altLang="ja-JP" sz="2000" b="1" dirty="0">
                <a:solidFill>
                  <a:schemeClr val="tx1">
                    <a:lumMod val="75000"/>
                    <a:lumOff val="25000"/>
                  </a:schemeClr>
                </a:solidFill>
              </a:rPr>
              <a:t>75.6 AP </a:t>
            </a:r>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MPII</a:t>
            </a:r>
            <a:r>
              <a:rPr kumimoji="1" lang="ja-JP" altLang="en-US" sz="2000" b="1" dirty="0">
                <a:solidFill>
                  <a:schemeClr val="tx1">
                    <a:lumMod val="75000"/>
                    <a:lumOff val="25000"/>
                  </a:schemeClr>
                </a:solidFill>
              </a:rPr>
              <a:t>）</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②人物に</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を振り分けて追跡</a:t>
            </a:r>
            <a:endParaRPr kumimoji="1" lang="en-US" altLang="ja-JP" sz="2400" b="1" dirty="0">
              <a:solidFill>
                <a:schemeClr val="tx1">
                  <a:lumMod val="75000"/>
                  <a:lumOff val="25000"/>
                </a:schemeClr>
              </a:solidFill>
            </a:endParaRPr>
          </a:p>
        </p:txBody>
      </p:sp>
      <p:sp>
        <p:nvSpPr>
          <p:cNvPr id="9" name="テキスト ボックス 8">
            <a:extLst>
              <a:ext uri="{FF2B5EF4-FFF2-40B4-BE49-F238E27FC236}">
                <a16:creationId xmlns:a16="http://schemas.microsoft.com/office/drawing/2014/main" id="{22E453E5-F776-67E0-E4F3-EA185801C748}"/>
              </a:ext>
            </a:extLst>
          </p:cNvPr>
          <p:cNvSpPr txBox="1"/>
          <p:nvPr/>
        </p:nvSpPr>
        <p:spPr>
          <a:xfrm>
            <a:off x="6552219" y="3338215"/>
            <a:ext cx="2298700" cy="646331"/>
          </a:xfrm>
          <a:prstGeom prst="rect">
            <a:avLst/>
          </a:prstGeom>
          <a:noFill/>
          <a:ln>
            <a:solidFill>
              <a:schemeClr val="accent1"/>
            </a:solidFill>
          </a:ln>
        </p:spPr>
        <p:txBody>
          <a:bodyPr wrap="square">
            <a:spAutoFit/>
          </a:bodyPr>
          <a:lstStyle/>
          <a:p>
            <a:r>
              <a:rPr kumimoji="1" lang="en-US" altLang="ja-JP" sz="1800" b="1" dirty="0">
                <a:solidFill>
                  <a:schemeClr val="tx1">
                    <a:lumMod val="75000"/>
                    <a:lumOff val="25000"/>
                  </a:schemeClr>
                </a:solidFill>
              </a:rPr>
              <a:t>AP</a:t>
            </a:r>
            <a:r>
              <a:rPr kumimoji="1" lang="ja-JP" altLang="en-US" b="1" dirty="0">
                <a:solidFill>
                  <a:schemeClr val="tx1">
                    <a:lumMod val="75000"/>
                    <a:lumOff val="25000"/>
                  </a:schemeClr>
                </a:solidFill>
              </a:rPr>
              <a:t> </a:t>
            </a:r>
            <a:r>
              <a:rPr kumimoji="1" lang="en-US" altLang="ja-JP" b="1" dirty="0">
                <a:solidFill>
                  <a:schemeClr val="tx1">
                    <a:lumMod val="75000"/>
                    <a:lumOff val="25000"/>
                  </a:schemeClr>
                </a:solidFill>
              </a:rPr>
              <a:t>:</a:t>
            </a:r>
            <a:r>
              <a:rPr kumimoji="1" lang="ja-JP" altLang="en-US" b="1" dirty="0">
                <a:solidFill>
                  <a:schemeClr val="tx1">
                    <a:lumMod val="75000"/>
                    <a:lumOff val="25000"/>
                  </a:schemeClr>
                </a:solidFill>
              </a:rPr>
              <a:t> </a:t>
            </a:r>
            <a:r>
              <a:rPr kumimoji="1" lang="en-US" altLang="ja-JP" b="1" dirty="0">
                <a:solidFill>
                  <a:schemeClr val="tx1">
                    <a:lumMod val="75000"/>
                    <a:lumOff val="25000"/>
                  </a:schemeClr>
                </a:solidFill>
              </a:rPr>
              <a:t>Average Precision</a:t>
            </a:r>
          </a:p>
          <a:p>
            <a:r>
              <a:rPr kumimoji="1" lang="ja-JP" altLang="en-US" b="1" dirty="0">
                <a:solidFill>
                  <a:schemeClr val="tx1">
                    <a:lumMod val="75000"/>
                    <a:lumOff val="25000"/>
                  </a:schemeClr>
                </a:solidFill>
              </a:rPr>
              <a:t>　　　平均適合率</a:t>
            </a:r>
            <a:endParaRPr lang="ja-JP" altLang="en-US" dirty="0"/>
          </a:p>
        </p:txBody>
      </p:sp>
      <p:pic>
        <p:nvPicPr>
          <p:cNvPr id="8" name="図 7" descr="ダイアグラム&#10;&#10;自動的に生成された説明">
            <a:extLst>
              <a:ext uri="{FF2B5EF4-FFF2-40B4-BE49-F238E27FC236}">
                <a16:creationId xmlns:a16="http://schemas.microsoft.com/office/drawing/2014/main" id="{76EF31D7-E7DE-3074-FE22-95D5301AA1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7352238" y="4620613"/>
            <a:ext cx="698661" cy="1469095"/>
          </a:xfrm>
          <a:prstGeom prst="rect">
            <a:avLst/>
          </a:prstGeom>
          <a:solidFill>
            <a:schemeClr val="bg1"/>
          </a:solidFill>
          <a:ln>
            <a:noFill/>
          </a:ln>
          <a:scene3d>
            <a:camera prst="orthographicFront">
              <a:rot lat="0" lon="0" rev="0"/>
            </a:camera>
            <a:lightRig rig="threePt" dir="t"/>
          </a:scene3d>
        </p:spPr>
      </p:pic>
    </p:spTree>
    <p:extLst>
      <p:ext uri="{BB962C8B-B14F-4D97-AF65-F5344CB8AC3E}">
        <p14:creationId xmlns:p14="http://schemas.microsoft.com/office/powerpoint/2010/main" val="167671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8B24E-88C0-64FE-5531-C880D8144535}"/>
              </a:ext>
            </a:extLst>
          </p:cNvPr>
          <p:cNvSpPr>
            <a:spLocks noGrp="1"/>
          </p:cNvSpPr>
          <p:nvPr>
            <p:ph type="title"/>
          </p:nvPr>
        </p:nvSpPr>
        <p:spPr/>
        <p:txBody>
          <a:bodyPr/>
          <a:lstStyle/>
          <a:p>
            <a:r>
              <a:rPr lang="ja-JP" altLang="en-US" dirty="0"/>
              <a:t>選手の交差への対応</a:t>
            </a:r>
            <a:endParaRPr kumimoji="1" lang="ja-JP" altLang="en-US" dirty="0"/>
          </a:p>
        </p:txBody>
      </p:sp>
      <p:sp>
        <p:nvSpPr>
          <p:cNvPr id="3" name="日付プレースホルダー 2">
            <a:extLst>
              <a:ext uri="{FF2B5EF4-FFF2-40B4-BE49-F238E27FC236}">
                <a16:creationId xmlns:a16="http://schemas.microsoft.com/office/drawing/2014/main" id="{D732355E-EA58-674A-A91D-BB4D03A6B5D3}"/>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F78B6483-B390-889B-8386-0283D807969E}"/>
              </a:ext>
            </a:extLst>
          </p:cNvPr>
          <p:cNvSpPr>
            <a:spLocks noGrp="1"/>
          </p:cNvSpPr>
          <p:nvPr>
            <p:ph type="sldNum" sz="quarter" idx="12"/>
          </p:nvPr>
        </p:nvSpPr>
        <p:spPr/>
        <p:txBody>
          <a:bodyPr/>
          <a:lstStyle/>
          <a:p>
            <a:fld id="{E2856846-1EF8-4374-B523-FE9A680A5F89}" type="slidenum">
              <a:rPr kumimoji="1" lang="ja-JP" altLang="en-US" smtClean="0"/>
              <a:t>24</a:t>
            </a:fld>
            <a:endParaRPr kumimoji="1" lang="ja-JP" altLang="en-US"/>
          </a:p>
        </p:txBody>
      </p:sp>
      <p:sp>
        <p:nvSpPr>
          <p:cNvPr id="9" name="三角形 17">
            <a:extLst>
              <a:ext uri="{FF2B5EF4-FFF2-40B4-BE49-F238E27FC236}">
                <a16:creationId xmlns:a16="http://schemas.microsoft.com/office/drawing/2014/main" id="{2E7E527D-990B-C82C-A8D1-55832FD996C3}"/>
              </a:ext>
            </a:extLst>
          </p:cNvPr>
          <p:cNvSpPr/>
          <p:nvPr/>
        </p:nvSpPr>
        <p:spPr>
          <a:xfrm rot="5400000">
            <a:off x="2524536" y="205055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0" name="テキスト ボックス 9">
            <a:extLst>
              <a:ext uri="{FF2B5EF4-FFF2-40B4-BE49-F238E27FC236}">
                <a16:creationId xmlns:a16="http://schemas.microsoft.com/office/drawing/2014/main" id="{3B6A11F3-B8A2-F0AC-D663-0857D53FF0FD}"/>
              </a:ext>
            </a:extLst>
          </p:cNvPr>
          <p:cNvSpPr txBox="1"/>
          <p:nvPr/>
        </p:nvSpPr>
        <p:spPr>
          <a:xfrm>
            <a:off x="3357565" y="3613575"/>
            <a:ext cx="2428870" cy="369332"/>
          </a:xfrm>
          <a:prstGeom prst="rect">
            <a:avLst/>
          </a:prstGeom>
          <a:noFill/>
        </p:spPr>
        <p:txBody>
          <a:bodyPr wrap="none" rtlCol="0">
            <a:spAutoFit/>
          </a:bodyPr>
          <a:lstStyle/>
          <a:p>
            <a:r>
              <a:rPr kumimoji="1" lang="ja-JP" altLang="en-US" b="1" dirty="0">
                <a:solidFill>
                  <a:schemeClr val="tx1">
                    <a:lumMod val="75000"/>
                    <a:lumOff val="25000"/>
                  </a:schemeClr>
                </a:solidFill>
              </a:rPr>
              <a:t>選手の交差が起こる例</a:t>
            </a:r>
          </a:p>
        </p:txBody>
      </p:sp>
      <p:sp>
        <p:nvSpPr>
          <p:cNvPr id="11" name="テキスト ボックス 10">
            <a:extLst>
              <a:ext uri="{FF2B5EF4-FFF2-40B4-BE49-F238E27FC236}">
                <a16:creationId xmlns:a16="http://schemas.microsoft.com/office/drawing/2014/main" id="{200DB872-333A-B78C-92E5-9459FDB8527E}"/>
              </a:ext>
            </a:extLst>
          </p:cNvPr>
          <p:cNvSpPr txBox="1"/>
          <p:nvPr/>
        </p:nvSpPr>
        <p:spPr>
          <a:xfrm>
            <a:off x="167639" y="4213739"/>
            <a:ext cx="8024954" cy="830997"/>
          </a:xfrm>
          <a:prstGeom prst="rect">
            <a:avLst/>
          </a:prstGeom>
          <a:noFill/>
        </p:spPr>
        <p:txBody>
          <a:bodyPr wrap="none" rtlCol="0">
            <a:spAutoFit/>
          </a:bodyPr>
          <a:lstStyle/>
          <a:p>
            <a:r>
              <a:rPr kumimoji="1" lang="ja-JP" altLang="en-US" sz="2400" b="1" dirty="0">
                <a:solidFill>
                  <a:schemeClr val="tx1">
                    <a:lumMod val="75000"/>
                    <a:lumOff val="25000"/>
                  </a:schemeClr>
                </a:solidFill>
              </a:rPr>
              <a:t>①選手の消えた位置と再度検知できた位置から判別</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消えた選手と新たに検知できた選手の対応が正しく取れなかった</a:t>
            </a:r>
            <a:endParaRPr kumimoji="1" lang="en-US" altLang="ja-JP" sz="24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2199D7CB-9B18-702C-227C-B5FAAEC5DD93}"/>
              </a:ext>
            </a:extLst>
          </p:cNvPr>
          <p:cNvSpPr txBox="1"/>
          <p:nvPr/>
        </p:nvSpPr>
        <p:spPr>
          <a:xfrm>
            <a:off x="167639" y="5044736"/>
            <a:ext cx="640111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➁選手の交差が起きていない映像を使って補完</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カメラの台数を増やす</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カメラの設置位置を工夫する</a:t>
            </a:r>
            <a:endParaRPr kumimoji="1" lang="ja-JP" altLang="en-US" sz="2400" b="1" dirty="0">
              <a:solidFill>
                <a:schemeClr val="tx1">
                  <a:lumMod val="75000"/>
                  <a:lumOff val="25000"/>
                </a:schemeClr>
              </a:solidFill>
            </a:endParaRPr>
          </a:p>
        </p:txBody>
      </p:sp>
      <p:sp>
        <p:nvSpPr>
          <p:cNvPr id="15" name="三角形 17">
            <a:extLst>
              <a:ext uri="{FF2B5EF4-FFF2-40B4-BE49-F238E27FC236}">
                <a16:creationId xmlns:a16="http://schemas.microsoft.com/office/drawing/2014/main" id="{8FC23A8D-82F9-0049-C3C9-5634814F58B8}"/>
              </a:ext>
            </a:extLst>
          </p:cNvPr>
          <p:cNvSpPr/>
          <p:nvPr/>
        </p:nvSpPr>
        <p:spPr>
          <a:xfrm rot="5400000">
            <a:off x="5556677" y="2052444"/>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pic>
        <p:nvPicPr>
          <p:cNvPr id="19" name="図 18">
            <a:extLst>
              <a:ext uri="{FF2B5EF4-FFF2-40B4-BE49-F238E27FC236}">
                <a16:creationId xmlns:a16="http://schemas.microsoft.com/office/drawing/2014/main" id="{B14CDD09-14B0-8DD6-F45F-0976F94642FA}"/>
              </a:ext>
            </a:extLst>
          </p:cNvPr>
          <p:cNvPicPr>
            <a:picLocks noChangeAspect="1"/>
          </p:cNvPicPr>
          <p:nvPr/>
        </p:nvPicPr>
        <p:blipFill>
          <a:blip r:embed="rId2"/>
          <a:stretch>
            <a:fillRect/>
          </a:stretch>
        </p:blipFill>
        <p:spPr>
          <a:xfrm>
            <a:off x="620000" y="1013996"/>
            <a:ext cx="1581371" cy="2410161"/>
          </a:xfrm>
          <a:prstGeom prst="rect">
            <a:avLst/>
          </a:prstGeom>
        </p:spPr>
      </p:pic>
      <p:pic>
        <p:nvPicPr>
          <p:cNvPr id="21" name="図 20">
            <a:extLst>
              <a:ext uri="{FF2B5EF4-FFF2-40B4-BE49-F238E27FC236}">
                <a16:creationId xmlns:a16="http://schemas.microsoft.com/office/drawing/2014/main" id="{53EB0C70-3180-85E6-1B95-C9C3A9FDB2A5}"/>
              </a:ext>
            </a:extLst>
          </p:cNvPr>
          <p:cNvPicPr>
            <a:picLocks noChangeAspect="1"/>
          </p:cNvPicPr>
          <p:nvPr/>
        </p:nvPicPr>
        <p:blipFill>
          <a:blip r:embed="rId3"/>
          <a:stretch>
            <a:fillRect/>
          </a:stretch>
        </p:blipFill>
        <p:spPr>
          <a:xfrm>
            <a:off x="3910488" y="1011630"/>
            <a:ext cx="1323024" cy="2410161"/>
          </a:xfrm>
          <a:prstGeom prst="rect">
            <a:avLst/>
          </a:prstGeom>
        </p:spPr>
      </p:pic>
      <p:pic>
        <p:nvPicPr>
          <p:cNvPr id="23" name="図 22">
            <a:extLst>
              <a:ext uri="{FF2B5EF4-FFF2-40B4-BE49-F238E27FC236}">
                <a16:creationId xmlns:a16="http://schemas.microsoft.com/office/drawing/2014/main" id="{EF054582-0773-E5E8-1CE1-E9FAD9B126EE}"/>
              </a:ext>
            </a:extLst>
          </p:cNvPr>
          <p:cNvPicPr>
            <a:picLocks noChangeAspect="1"/>
          </p:cNvPicPr>
          <p:nvPr/>
        </p:nvPicPr>
        <p:blipFill>
          <a:blip r:embed="rId4"/>
          <a:stretch>
            <a:fillRect/>
          </a:stretch>
        </p:blipFill>
        <p:spPr>
          <a:xfrm>
            <a:off x="6996329" y="1011629"/>
            <a:ext cx="1527671" cy="2410161"/>
          </a:xfrm>
          <a:prstGeom prst="rect">
            <a:avLst/>
          </a:prstGeom>
        </p:spPr>
      </p:pic>
    </p:spTree>
    <p:extLst>
      <p:ext uri="{BB962C8B-B14F-4D97-AF65-F5344CB8AC3E}">
        <p14:creationId xmlns:p14="http://schemas.microsoft.com/office/powerpoint/2010/main" val="268509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研究目的・内容</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3</a:t>
            </a:fld>
            <a:endParaRPr kumimoji="1" lang="ja-JP" altLang="en-US" dirty="0"/>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75000"/>
                    <a:lumOff val="25000"/>
                  </a:schemeClr>
                </a:solidFill>
                <a:latin typeface="+mn-ea"/>
              </a:rPr>
              <a:t>①複数台のカメラでコートの撮影</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➁カメラキャリブレーション</a:t>
            </a:r>
            <a:endParaRPr lang="en-US" altLang="ja-JP" sz="2400" b="1" i="0" dirty="0">
              <a:solidFill>
                <a:schemeClr val="tx1">
                  <a:lumMod val="75000"/>
                  <a:lumOff val="25000"/>
                </a:schemeClr>
              </a:solidFill>
              <a:effectLst/>
              <a:latin typeface="+mn-ea"/>
            </a:endParaRPr>
          </a:p>
          <a:p>
            <a:pPr algn="l" rtl="0" fontAlgn="base">
              <a:lnSpc>
                <a:spcPct val="200000"/>
              </a:lnSpc>
            </a:pPr>
            <a:r>
              <a:rPr lang="ja-JP" altLang="en-US" sz="2400" b="1" dirty="0">
                <a:solidFill>
                  <a:schemeClr val="tx1">
                    <a:lumMod val="75000"/>
                    <a:lumOff val="25000"/>
                  </a:schemeClr>
                </a:solidFill>
                <a:latin typeface="+mn-ea"/>
              </a:rPr>
              <a:t>③</a:t>
            </a:r>
            <a:r>
              <a:rPr lang="en-US" altLang="ja-JP" sz="2400" b="1" dirty="0">
                <a:solidFill>
                  <a:schemeClr val="tx1">
                    <a:lumMod val="75000"/>
                    <a:lumOff val="25000"/>
                  </a:schemeClr>
                </a:solidFill>
                <a:latin typeface="+mn-ea"/>
              </a:rPr>
              <a:t>AlphaPose</a:t>
            </a:r>
            <a:r>
              <a:rPr lang="ja-JP" altLang="en-US" sz="2400" b="1" dirty="0">
                <a:solidFill>
                  <a:schemeClr val="tx1">
                    <a:lumMod val="75000"/>
                    <a:lumOff val="25000"/>
                  </a:schemeClr>
                </a:solidFill>
                <a:latin typeface="+mn-ea"/>
              </a:rPr>
              <a:t>による選手の姿勢推定</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④</a:t>
            </a:r>
            <a:r>
              <a:rPr lang="ja-JP" altLang="en-US" sz="2400" b="1" dirty="0">
                <a:solidFill>
                  <a:schemeClr val="tx1">
                    <a:lumMod val="75000"/>
                    <a:lumOff val="25000"/>
                  </a:schemeClr>
                </a:solidFill>
                <a:latin typeface="+mn-ea"/>
              </a:rPr>
              <a:t>映像間の選手の対応付け</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dirty="0">
                <a:solidFill>
                  <a:schemeClr val="tx1">
                    <a:lumMod val="75000"/>
                    <a:lumOff val="25000"/>
                  </a:schemeClr>
                </a:solidFill>
                <a:latin typeface="+mn-ea"/>
              </a:rPr>
              <a:t>⑤選手の</a:t>
            </a:r>
            <a:r>
              <a:rPr lang="en-US" altLang="ja-JP" sz="2400" b="1" dirty="0">
                <a:solidFill>
                  <a:schemeClr val="tx1">
                    <a:lumMod val="75000"/>
                    <a:lumOff val="25000"/>
                  </a:schemeClr>
                </a:solidFill>
                <a:latin typeface="+mn-ea"/>
              </a:rPr>
              <a:t>3</a:t>
            </a:r>
            <a:r>
              <a:rPr lang="ja-JP" altLang="en-US" sz="2400" b="1" dirty="0">
                <a:solidFill>
                  <a:schemeClr val="tx1">
                    <a:lumMod val="75000"/>
                    <a:lumOff val="25000"/>
                  </a:schemeClr>
                </a:solidFill>
                <a:latin typeface="+mn-ea"/>
              </a:rPr>
              <a:t>次元位置推定</a:t>
            </a:r>
            <a:endParaRPr lang="en-US" altLang="ja-JP" sz="2400" b="1" i="0" dirty="0">
              <a:solidFill>
                <a:schemeClr val="tx1">
                  <a:lumMod val="75000"/>
                  <a:lumOff val="2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F56EB227-134A-3137-0093-23627F50050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619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2CD1B-C797-0235-A2E7-D72CBCF51B9A}"/>
              </a:ext>
            </a:extLst>
          </p:cNvPr>
          <p:cNvSpPr>
            <a:spLocks noGrp="1"/>
          </p:cNvSpPr>
          <p:nvPr>
            <p:ph type="title"/>
          </p:nvPr>
        </p:nvSpPr>
        <p:spPr/>
        <p:txBody>
          <a:bodyPr/>
          <a:lstStyle/>
          <a:p>
            <a:r>
              <a:rPr kumimoji="1" lang="ja-JP" altLang="en-US" dirty="0"/>
              <a:t>コートの撮影</a:t>
            </a:r>
          </a:p>
        </p:txBody>
      </p:sp>
      <p:sp>
        <p:nvSpPr>
          <p:cNvPr id="3" name="日付プレースホルダー 2">
            <a:extLst>
              <a:ext uri="{FF2B5EF4-FFF2-40B4-BE49-F238E27FC236}">
                <a16:creationId xmlns:a16="http://schemas.microsoft.com/office/drawing/2014/main" id="{7128584F-48BE-8BC4-DC91-8A9A8202B2D4}"/>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F43509B-FE5E-FAB9-D508-08909A8801ED}"/>
              </a:ext>
            </a:extLst>
          </p:cNvPr>
          <p:cNvSpPr>
            <a:spLocks noGrp="1"/>
          </p:cNvSpPr>
          <p:nvPr>
            <p:ph type="sldNum" sz="quarter" idx="12"/>
          </p:nvPr>
        </p:nvSpPr>
        <p:spPr/>
        <p:txBody>
          <a:bodyPr/>
          <a:lstStyle/>
          <a:p>
            <a:fld id="{E2856846-1EF8-4374-B523-FE9A680A5F89}" type="slidenum">
              <a:rPr kumimoji="1" lang="ja-JP" altLang="en-US" smtClean="0"/>
              <a:t>4</a:t>
            </a:fld>
            <a:endParaRPr kumimoji="1" lang="ja-JP" altLang="en-US"/>
          </a:p>
        </p:txBody>
      </p:sp>
      <p:pic>
        <p:nvPicPr>
          <p:cNvPr id="6" name="図 5" descr="スポーツゲーム, ウォーキング, グループ, 民衆 が含まれている画像&#10;&#10;自動的に生成された説明">
            <a:extLst>
              <a:ext uri="{FF2B5EF4-FFF2-40B4-BE49-F238E27FC236}">
                <a16:creationId xmlns:a16="http://schemas.microsoft.com/office/drawing/2014/main" id="{67A58BF0-17A6-D0F0-FB12-CFF437D0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7" y="1257513"/>
            <a:ext cx="4223695" cy="2375828"/>
          </a:xfrm>
          <a:prstGeom prst="rect">
            <a:avLst/>
          </a:prstGeom>
        </p:spPr>
      </p:pic>
      <p:pic>
        <p:nvPicPr>
          <p:cNvPr id="8" name="図 7" descr="スポーツ, スポーツゲーム, 再生, グループ が含まれている画像&#10;&#10;自動的に生成された説明">
            <a:extLst>
              <a:ext uri="{FF2B5EF4-FFF2-40B4-BE49-F238E27FC236}">
                <a16:creationId xmlns:a16="http://schemas.microsoft.com/office/drawing/2014/main" id="{E381FBA4-2A97-B302-887A-D024A9B62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958" y="1258155"/>
            <a:ext cx="4223695" cy="2393427"/>
          </a:xfrm>
          <a:prstGeom prst="rect">
            <a:avLst/>
          </a:prstGeom>
        </p:spPr>
      </p:pic>
      <p:sp>
        <p:nvSpPr>
          <p:cNvPr id="9" name="テキスト ボックス 8">
            <a:extLst>
              <a:ext uri="{FF2B5EF4-FFF2-40B4-BE49-F238E27FC236}">
                <a16:creationId xmlns:a16="http://schemas.microsoft.com/office/drawing/2014/main" id="{8C36A36A-2E05-1915-5087-EF78AA8641B2}"/>
              </a:ext>
            </a:extLst>
          </p:cNvPr>
          <p:cNvSpPr txBox="1"/>
          <p:nvPr/>
        </p:nvSpPr>
        <p:spPr>
          <a:xfrm>
            <a:off x="1790236" y="3629778"/>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10" name="テキスト ボックス 9">
            <a:extLst>
              <a:ext uri="{FF2B5EF4-FFF2-40B4-BE49-F238E27FC236}">
                <a16:creationId xmlns:a16="http://schemas.microsoft.com/office/drawing/2014/main" id="{53151955-420A-C4D0-CC73-124BE15EA490}"/>
              </a:ext>
            </a:extLst>
          </p:cNvPr>
          <p:cNvSpPr txBox="1"/>
          <p:nvPr/>
        </p:nvSpPr>
        <p:spPr>
          <a:xfrm>
            <a:off x="6285844" y="3651582"/>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8DE44379-CC3D-9353-8712-09703E0E8F8C}"/>
              </a:ext>
            </a:extLst>
          </p:cNvPr>
          <p:cNvSpPr txBox="1"/>
          <p:nvPr/>
        </p:nvSpPr>
        <p:spPr>
          <a:xfrm>
            <a:off x="4707957" y="4321510"/>
            <a:ext cx="4110149" cy="1077218"/>
          </a:xfrm>
          <a:prstGeom prst="rect">
            <a:avLst/>
          </a:prstGeom>
          <a:noFill/>
        </p:spPr>
        <p:txBody>
          <a:bodyPr wrap="square" rtlCol="0">
            <a:spAutoFit/>
          </a:bodyPr>
          <a:lstStyle/>
          <a:p>
            <a:r>
              <a:rPr kumimoji="1" lang="ja-JP" altLang="en-US" sz="2400" b="1" dirty="0">
                <a:solidFill>
                  <a:schemeClr val="tx1">
                    <a:lumMod val="75000"/>
                    <a:lumOff val="25000"/>
                  </a:schemeClr>
                </a:solidFill>
              </a:rPr>
              <a:t>撮影条件</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複数台のカメラで同時に撮影</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カメラを静止させた状態で撮影</a:t>
            </a:r>
          </a:p>
        </p:txBody>
      </p:sp>
      <p:pic>
        <p:nvPicPr>
          <p:cNvPr id="1026" name="Picture 2" descr="Apple iPhone SE 2 (2nd Gen) 64GB Verizon GSM Unlocked T-Mobile AT&amp;T ...">
            <a:extLst>
              <a:ext uri="{FF2B5EF4-FFF2-40B4-BE49-F238E27FC236}">
                <a16:creationId xmlns:a16="http://schemas.microsoft.com/office/drawing/2014/main" id="{7BFE864B-1FDB-86C0-8F5B-5B340D3F5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93" y="4160277"/>
            <a:ext cx="1892129" cy="189212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B09A9A2-09B3-AC01-0BCD-2A5479BC781F}"/>
              </a:ext>
            </a:extLst>
          </p:cNvPr>
          <p:cNvSpPr txBox="1"/>
          <p:nvPr/>
        </p:nvSpPr>
        <p:spPr>
          <a:xfrm>
            <a:off x="2218022" y="4321510"/>
            <a:ext cx="2174250" cy="1631216"/>
          </a:xfrm>
          <a:prstGeom prst="rect">
            <a:avLst/>
          </a:prstGeom>
          <a:noFill/>
        </p:spPr>
        <p:txBody>
          <a:bodyPr wrap="none" rtlCol="0">
            <a:spAutoFit/>
          </a:bodyPr>
          <a:lstStyle/>
          <a:p>
            <a:r>
              <a:rPr kumimoji="1" lang="en-US" altLang="ja-JP" sz="2000" b="1" u="sng" dirty="0">
                <a:solidFill>
                  <a:schemeClr val="tx1">
                    <a:lumMod val="75000"/>
                    <a:lumOff val="25000"/>
                  </a:schemeClr>
                </a:solidFill>
              </a:rPr>
              <a:t>iPhone SE(Apple)</a:t>
            </a:r>
          </a:p>
          <a:p>
            <a:endParaRPr kumimoji="1" lang="en-US" altLang="ja-JP" sz="2000" b="1" u="sng" dirty="0">
              <a:solidFill>
                <a:schemeClr val="tx1">
                  <a:lumMod val="75000"/>
                  <a:lumOff val="25000"/>
                </a:schemeClr>
              </a:solidFill>
            </a:endParaRPr>
          </a:p>
          <a:p>
            <a:r>
              <a:rPr kumimoji="1" lang="ja-JP" altLang="en-US" sz="2000" b="1" dirty="0">
                <a:solidFill>
                  <a:schemeClr val="tx1">
                    <a:lumMod val="75000"/>
                    <a:lumOff val="25000"/>
                  </a:schemeClr>
                </a:solidFill>
              </a:rPr>
              <a:t>カメラ性能</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1080×1920 pixel</a:t>
            </a: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30FPS</a:t>
            </a:r>
          </a:p>
        </p:txBody>
      </p:sp>
      <p:sp>
        <p:nvSpPr>
          <p:cNvPr id="7" name="正方形/長方形 6">
            <a:hlinkClick r:id="rId6" action="ppaction://hlinksldjump"/>
            <a:extLst>
              <a:ext uri="{FF2B5EF4-FFF2-40B4-BE49-F238E27FC236}">
                <a16:creationId xmlns:a16="http://schemas.microsoft.com/office/drawing/2014/main" id="{FBE1B8CC-8822-E25F-FA60-A873D711823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779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5B9A-00FE-C0D9-1D00-550EC90AC54B}"/>
              </a:ext>
            </a:extLst>
          </p:cNvPr>
          <p:cNvSpPr>
            <a:spLocks noGrp="1"/>
          </p:cNvSpPr>
          <p:nvPr>
            <p:ph type="title"/>
          </p:nvPr>
        </p:nvSpPr>
        <p:spPr/>
        <p:txBody>
          <a:bodyPr/>
          <a:lstStyle/>
          <a:p>
            <a:r>
              <a:rPr kumimoji="1" lang="ja-JP" altLang="en-US" dirty="0"/>
              <a:t>カメラキャリブレーション</a:t>
            </a:r>
          </a:p>
        </p:txBody>
      </p:sp>
      <p:sp>
        <p:nvSpPr>
          <p:cNvPr id="3" name="日付プレースホルダー 2">
            <a:extLst>
              <a:ext uri="{FF2B5EF4-FFF2-40B4-BE49-F238E27FC236}">
                <a16:creationId xmlns:a16="http://schemas.microsoft.com/office/drawing/2014/main" id="{FC0FBB61-E93C-8FD7-EB17-8480ADBC930E}"/>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E35B43B-5F0B-8257-85FA-7744EE9DB82E}"/>
              </a:ext>
            </a:extLst>
          </p:cNvPr>
          <p:cNvSpPr>
            <a:spLocks noGrp="1"/>
          </p:cNvSpPr>
          <p:nvPr>
            <p:ph type="sldNum" sz="quarter" idx="12"/>
          </p:nvPr>
        </p:nvSpPr>
        <p:spPr/>
        <p:txBody>
          <a:bodyPr/>
          <a:lstStyle/>
          <a:p>
            <a:fld id="{E2856846-1EF8-4374-B523-FE9A680A5F89}" type="slidenum">
              <a:rPr kumimoji="1" lang="ja-JP" altLang="en-US" smtClean="0"/>
              <a:t>5</a:t>
            </a:fld>
            <a:endParaRPr kumimoji="1" lang="ja-JP" altLang="en-US"/>
          </a:p>
        </p:txBody>
      </p:sp>
      <p:pic>
        <p:nvPicPr>
          <p:cNvPr id="5" name="図 4" descr="背景パターン&#10;&#10;自動的に生成された説明">
            <a:extLst>
              <a:ext uri="{FF2B5EF4-FFF2-40B4-BE49-F238E27FC236}">
                <a16:creationId xmlns:a16="http://schemas.microsoft.com/office/drawing/2014/main" id="{888103BC-11B4-5BFE-53D8-6CFC001EFFEF}"/>
              </a:ext>
            </a:extLst>
          </p:cNvPr>
          <p:cNvPicPr>
            <a:picLocks noChangeAspect="1"/>
          </p:cNvPicPr>
          <p:nvPr/>
        </p:nvPicPr>
        <p:blipFill rotWithShape="1">
          <a:blip r:embed="rId3">
            <a:extLst>
              <a:ext uri="{28A0092B-C50C-407E-A947-70E740481C1C}">
                <a14:useLocalDpi xmlns:a14="http://schemas.microsoft.com/office/drawing/2010/main" val="0"/>
              </a:ext>
            </a:extLst>
          </a:blip>
          <a:srcRect t="5882" r="8034" b="5951"/>
          <a:stretch/>
        </p:blipFill>
        <p:spPr>
          <a:xfrm>
            <a:off x="415416" y="3311978"/>
            <a:ext cx="2669292" cy="1809117"/>
          </a:xfrm>
          <a:prstGeom prst="rect">
            <a:avLst/>
          </a:prstGeom>
        </p:spPr>
      </p:pic>
      <p:sp>
        <p:nvSpPr>
          <p:cNvPr id="6" name="テキスト ボックス 5">
            <a:extLst>
              <a:ext uri="{FF2B5EF4-FFF2-40B4-BE49-F238E27FC236}">
                <a16:creationId xmlns:a16="http://schemas.microsoft.com/office/drawing/2014/main" id="{31DC0BB4-D8FC-AAD5-604C-A1BD33020E4C}"/>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CB37B085-73A4-1A9A-31AD-A69938A97098}"/>
              </a:ext>
            </a:extLst>
          </p:cNvPr>
          <p:cNvSpPr txBox="1"/>
          <p:nvPr/>
        </p:nvSpPr>
        <p:spPr>
          <a:xfrm>
            <a:off x="213064" y="1881167"/>
            <a:ext cx="188705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36024716-18AF-A76E-A5C8-1C4640FC00F0}"/>
              </a:ext>
            </a:extLst>
          </p:cNvPr>
          <p:cNvSpPr txBox="1"/>
          <p:nvPr/>
        </p:nvSpPr>
        <p:spPr>
          <a:xfrm>
            <a:off x="208186" y="5121095"/>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0" name="テキスト ボックス 9">
            <a:extLst>
              <a:ext uri="{FF2B5EF4-FFF2-40B4-BE49-F238E27FC236}">
                <a16:creationId xmlns:a16="http://schemas.microsoft.com/office/drawing/2014/main" id="{4477199F-4BD0-686B-E22E-0CF2F72D4237}"/>
              </a:ext>
            </a:extLst>
          </p:cNvPr>
          <p:cNvSpPr txBox="1"/>
          <p:nvPr/>
        </p:nvSpPr>
        <p:spPr>
          <a:xfrm>
            <a:off x="4678528"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97714023-CED8-448C-C629-B5DAB30C0496}"/>
              </a:ext>
            </a:extLst>
          </p:cNvPr>
          <p:cNvSpPr txBox="1"/>
          <p:nvPr/>
        </p:nvSpPr>
        <p:spPr>
          <a:xfrm>
            <a:off x="4678528"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12" name="図 11" descr="グラフ, 折れ線グラフ&#10;&#10;自動的に生成された説明">
            <a:extLst>
              <a:ext uri="{FF2B5EF4-FFF2-40B4-BE49-F238E27FC236}">
                <a16:creationId xmlns:a16="http://schemas.microsoft.com/office/drawing/2014/main" id="{D60FC48B-9C82-B099-C1B8-9AC9BC13C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8" y="3110172"/>
            <a:ext cx="3502747" cy="2212727"/>
          </a:xfrm>
          <a:prstGeom prst="rect">
            <a:avLst/>
          </a:prstGeom>
        </p:spPr>
      </p:pic>
      <p:sp>
        <p:nvSpPr>
          <p:cNvPr id="13" name="テキスト ボックス 12">
            <a:extLst>
              <a:ext uri="{FF2B5EF4-FFF2-40B4-BE49-F238E27FC236}">
                <a16:creationId xmlns:a16="http://schemas.microsoft.com/office/drawing/2014/main" id="{F8B7DBA6-2E56-E459-72CF-68EBBD77F20E}"/>
              </a:ext>
            </a:extLst>
          </p:cNvPr>
          <p:cNvSpPr txBox="1"/>
          <p:nvPr/>
        </p:nvSpPr>
        <p:spPr>
          <a:xfrm>
            <a:off x="4709947" y="5428871"/>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sp>
        <p:nvSpPr>
          <p:cNvPr id="9" name="正方形/長方形 8">
            <a:hlinkClick r:id="rId5" action="ppaction://hlinksldjump"/>
            <a:extLst>
              <a:ext uri="{FF2B5EF4-FFF2-40B4-BE49-F238E27FC236}">
                <a16:creationId xmlns:a16="http://schemas.microsoft.com/office/drawing/2014/main" id="{BEA4261E-C6BC-DC96-E1B7-AA0B3E116EA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592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51EC3-F972-CB39-A49D-38E03216CC54}"/>
              </a:ext>
            </a:extLst>
          </p:cNvPr>
          <p:cNvSpPr>
            <a:spLocks noGrp="1"/>
          </p:cNvSpPr>
          <p:nvPr>
            <p:ph type="title"/>
          </p:nvPr>
        </p:nvSpPr>
        <p:spPr/>
        <p:txBody>
          <a:bodyPr/>
          <a:lstStyle/>
          <a:p>
            <a:r>
              <a:rPr kumimoji="1" lang="en-US" altLang="ja-JP" dirty="0"/>
              <a:t>AlphaPose</a:t>
            </a:r>
            <a:r>
              <a:rPr kumimoji="1" lang="ja-JP" altLang="en-US" dirty="0"/>
              <a:t>による</a:t>
            </a:r>
            <a:r>
              <a:rPr lang="ja-JP" altLang="en-US" dirty="0"/>
              <a:t>選手の</a:t>
            </a:r>
            <a:r>
              <a:rPr kumimoji="1" lang="ja-JP" altLang="en-US" dirty="0"/>
              <a:t>姿勢推定</a:t>
            </a:r>
          </a:p>
        </p:txBody>
      </p:sp>
      <p:sp>
        <p:nvSpPr>
          <p:cNvPr id="3" name="日付プレースホルダー 2">
            <a:extLst>
              <a:ext uri="{FF2B5EF4-FFF2-40B4-BE49-F238E27FC236}">
                <a16:creationId xmlns:a16="http://schemas.microsoft.com/office/drawing/2014/main" id="{ACF6A2D0-CDF7-D5B1-357C-3F6A64CED16C}"/>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8C50F6C0-BDE0-4D4F-4812-6D433C7C4736}"/>
              </a:ext>
            </a:extLst>
          </p:cNvPr>
          <p:cNvSpPr>
            <a:spLocks noGrp="1"/>
          </p:cNvSpPr>
          <p:nvPr>
            <p:ph type="sldNum" sz="quarter" idx="12"/>
          </p:nvPr>
        </p:nvSpPr>
        <p:spPr/>
        <p:txBody>
          <a:bodyPr/>
          <a:lstStyle/>
          <a:p>
            <a:fld id="{E2856846-1EF8-4374-B523-FE9A680A5F89}" type="slidenum">
              <a:rPr kumimoji="1" lang="ja-JP" altLang="en-US" smtClean="0"/>
              <a:t>6</a:t>
            </a:fld>
            <a:endParaRPr kumimoji="1" lang="ja-JP" altLang="en-US"/>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F339C0BE-4F64-E483-9A12-DFCE11A52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17" y="1105825"/>
            <a:ext cx="6991166" cy="3932531"/>
          </a:xfrm>
          <a:prstGeom prst="rect">
            <a:avLst/>
          </a:prstGeom>
        </p:spPr>
      </p:pic>
      <p:sp>
        <p:nvSpPr>
          <p:cNvPr id="7" name="テキスト ボックス 6">
            <a:extLst>
              <a:ext uri="{FF2B5EF4-FFF2-40B4-BE49-F238E27FC236}">
                <a16:creationId xmlns:a16="http://schemas.microsoft.com/office/drawing/2014/main" id="{2426691D-21B2-7230-8040-74B970DEC7A1}"/>
              </a:ext>
            </a:extLst>
          </p:cNvPr>
          <p:cNvSpPr txBox="1"/>
          <p:nvPr/>
        </p:nvSpPr>
        <p:spPr>
          <a:xfrm>
            <a:off x="2877464" y="5038356"/>
            <a:ext cx="338906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・選手への</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振り分け</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・選手の腰の位置を取得</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7006B4AB-6E16-33AC-9305-1A924EE0A09E}"/>
              </a:ext>
            </a:extLst>
          </p:cNvPr>
          <p:cNvSpPr txBox="1"/>
          <p:nvPr/>
        </p:nvSpPr>
        <p:spPr>
          <a:xfrm>
            <a:off x="1502818" y="5869353"/>
            <a:ext cx="6138360"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（選手位置は選手の腰の位置に設定）</a:t>
            </a:r>
          </a:p>
        </p:txBody>
      </p:sp>
      <p:sp>
        <p:nvSpPr>
          <p:cNvPr id="8" name="正方形/長方形 7">
            <a:hlinkClick r:id="rId4" action="ppaction://hlinksldjump"/>
            <a:extLst>
              <a:ext uri="{FF2B5EF4-FFF2-40B4-BE49-F238E27FC236}">
                <a16:creationId xmlns:a16="http://schemas.microsoft.com/office/drawing/2014/main" id="{283264F4-9DF1-52D5-AB77-F04B82CE1A67}"/>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2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BF118-D746-333D-129F-A28324F3380B}"/>
              </a:ext>
            </a:extLst>
          </p:cNvPr>
          <p:cNvSpPr>
            <a:spLocks noGrp="1"/>
          </p:cNvSpPr>
          <p:nvPr>
            <p:ph type="title"/>
          </p:nvPr>
        </p:nvSpPr>
        <p:spPr/>
        <p:txBody>
          <a:bodyPr/>
          <a:lstStyle/>
          <a:p>
            <a:r>
              <a:rPr kumimoji="1" lang="ja-JP" altLang="en-US" dirty="0"/>
              <a:t>映像間の選手の対応付け（手動）</a:t>
            </a:r>
          </a:p>
        </p:txBody>
      </p:sp>
      <p:sp>
        <p:nvSpPr>
          <p:cNvPr id="3" name="日付プレースホルダー 2">
            <a:extLst>
              <a:ext uri="{FF2B5EF4-FFF2-40B4-BE49-F238E27FC236}">
                <a16:creationId xmlns:a16="http://schemas.microsoft.com/office/drawing/2014/main" id="{267B9EF7-F53B-A17A-B524-6CADF423E8D9}"/>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6EDBB061-278E-2BF5-399B-A8867A43DE1D}"/>
              </a:ext>
            </a:extLst>
          </p:cNvPr>
          <p:cNvSpPr>
            <a:spLocks noGrp="1"/>
          </p:cNvSpPr>
          <p:nvPr>
            <p:ph type="sldNum" sz="quarter" idx="12"/>
          </p:nvPr>
        </p:nvSpPr>
        <p:spPr/>
        <p:txBody>
          <a:bodyPr/>
          <a:lstStyle/>
          <a:p>
            <a:fld id="{E2856846-1EF8-4374-B523-FE9A680A5F89}"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7AA6FE00-260B-0159-589C-1DF8BFAFBCDB}"/>
              </a:ext>
            </a:extLst>
          </p:cNvPr>
          <p:cNvSpPr txBox="1"/>
          <p:nvPr/>
        </p:nvSpPr>
        <p:spPr>
          <a:xfrm>
            <a:off x="2055729" y="1291608"/>
            <a:ext cx="5032540" cy="523220"/>
          </a:xfrm>
          <a:prstGeom prst="rect">
            <a:avLst/>
          </a:prstGeom>
          <a:noFill/>
        </p:spPr>
        <p:txBody>
          <a:bodyPr wrap="square" rtlCol="0">
            <a:spAutoFit/>
          </a:bodyPr>
          <a:lstStyle/>
          <a:p>
            <a:pPr algn="ctr"/>
            <a:r>
              <a:rPr kumimoji="1" lang="ja-JP" altLang="en-US" sz="2800" b="1" dirty="0">
                <a:solidFill>
                  <a:schemeClr val="tx1">
                    <a:lumMod val="75000"/>
                    <a:lumOff val="25000"/>
                  </a:schemeClr>
                </a:solidFill>
              </a:rPr>
              <a:t>映像ごとに選手</a:t>
            </a:r>
            <a:r>
              <a:rPr kumimoji="1" lang="en-US" altLang="ja-JP" sz="2800" b="1" dirty="0">
                <a:solidFill>
                  <a:schemeClr val="tx1">
                    <a:lumMod val="75000"/>
                    <a:lumOff val="25000"/>
                  </a:schemeClr>
                </a:solidFill>
              </a:rPr>
              <a:t>ID</a:t>
            </a:r>
            <a:r>
              <a:rPr kumimoji="1" lang="ja-JP" altLang="en-US" sz="2800" b="1" dirty="0">
                <a:solidFill>
                  <a:schemeClr val="tx1">
                    <a:lumMod val="75000"/>
                    <a:lumOff val="25000"/>
                  </a:schemeClr>
                </a:solidFill>
              </a:rPr>
              <a:t>が異なる</a:t>
            </a:r>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3B845C1F-E77E-1F09-3FF7-D360A25E24DE}"/>
              </a:ext>
            </a:extLst>
          </p:cNvPr>
          <p:cNvPicPr>
            <a:picLocks noChangeAspect="1"/>
          </p:cNvPicPr>
          <p:nvPr/>
        </p:nvPicPr>
        <p:blipFill rotWithShape="1">
          <a:blip r:embed="rId3">
            <a:extLst>
              <a:ext uri="{28A0092B-C50C-407E-A947-70E740481C1C}">
                <a14:useLocalDpi xmlns:a14="http://schemas.microsoft.com/office/drawing/2010/main" val="0"/>
              </a:ext>
            </a:extLst>
          </a:blip>
          <a:srcRect l="37809" t="33736" r="50000" b="36014"/>
          <a:stretch/>
        </p:blipFill>
        <p:spPr>
          <a:xfrm>
            <a:off x="1750062" y="2226282"/>
            <a:ext cx="1526958" cy="2131380"/>
          </a:xfrm>
          <a:prstGeom prst="rect">
            <a:avLst/>
          </a:prstGeom>
        </p:spPr>
      </p:pic>
      <p:sp>
        <p:nvSpPr>
          <p:cNvPr id="7" name="テキスト ボックス 6">
            <a:extLst>
              <a:ext uri="{FF2B5EF4-FFF2-40B4-BE49-F238E27FC236}">
                <a16:creationId xmlns:a16="http://schemas.microsoft.com/office/drawing/2014/main" id="{99CBCE23-109E-3084-9634-0A299CEE92CE}"/>
              </a:ext>
            </a:extLst>
          </p:cNvPr>
          <p:cNvSpPr txBox="1"/>
          <p:nvPr/>
        </p:nvSpPr>
        <p:spPr>
          <a:xfrm>
            <a:off x="1750062" y="1850711"/>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カメラ１： １２</a:t>
            </a:r>
          </a:p>
        </p:txBody>
      </p:sp>
      <p:pic>
        <p:nvPicPr>
          <p:cNvPr id="9" name="図 8" descr="スポーツゲーム, スポーツ, グループ, 再生 が含まれている画像&#10;&#10;自動的に生成された説明">
            <a:extLst>
              <a:ext uri="{FF2B5EF4-FFF2-40B4-BE49-F238E27FC236}">
                <a16:creationId xmlns:a16="http://schemas.microsoft.com/office/drawing/2014/main" id="{7AC8BDAD-5112-EB6A-AB9F-F7C55887B1DE}"/>
              </a:ext>
            </a:extLst>
          </p:cNvPr>
          <p:cNvPicPr>
            <a:picLocks noChangeAspect="1"/>
          </p:cNvPicPr>
          <p:nvPr/>
        </p:nvPicPr>
        <p:blipFill rotWithShape="1">
          <a:blip r:embed="rId4">
            <a:extLst>
              <a:ext uri="{28A0092B-C50C-407E-A947-70E740481C1C}">
                <a14:useLocalDpi xmlns:a14="http://schemas.microsoft.com/office/drawing/2010/main" val="0"/>
              </a:ext>
            </a:extLst>
          </a:blip>
          <a:srcRect l="73495" t="25045" r="15743" b="48447"/>
          <a:stretch/>
        </p:blipFill>
        <p:spPr>
          <a:xfrm>
            <a:off x="5898386" y="2226282"/>
            <a:ext cx="1526958" cy="2131380"/>
          </a:xfrm>
          <a:prstGeom prst="rect">
            <a:avLst/>
          </a:prstGeom>
        </p:spPr>
      </p:pic>
      <p:sp>
        <p:nvSpPr>
          <p:cNvPr id="10" name="テキスト ボックス 9">
            <a:extLst>
              <a:ext uri="{FF2B5EF4-FFF2-40B4-BE49-F238E27FC236}">
                <a16:creationId xmlns:a16="http://schemas.microsoft.com/office/drawing/2014/main" id="{93D46030-BFB0-0279-A3C5-33828BDCCF42}"/>
              </a:ext>
            </a:extLst>
          </p:cNvPr>
          <p:cNvSpPr txBox="1"/>
          <p:nvPr/>
        </p:nvSpPr>
        <p:spPr>
          <a:xfrm>
            <a:off x="5898386" y="1826172"/>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カメラ２： ８</a:t>
            </a:r>
          </a:p>
        </p:txBody>
      </p:sp>
      <p:sp>
        <p:nvSpPr>
          <p:cNvPr id="11" name="三角形 17">
            <a:extLst>
              <a:ext uri="{FF2B5EF4-FFF2-40B4-BE49-F238E27FC236}">
                <a16:creationId xmlns:a16="http://schemas.microsoft.com/office/drawing/2014/main" id="{66DF5C29-B48E-BA1F-37E7-7672F58F7363}"/>
              </a:ext>
            </a:extLst>
          </p:cNvPr>
          <p:cNvSpPr/>
          <p:nvPr/>
        </p:nvSpPr>
        <p:spPr>
          <a:xfrm rot="10800000">
            <a:off x="4040606" y="4757772"/>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2" name="テキスト ボックス 11">
            <a:extLst>
              <a:ext uri="{FF2B5EF4-FFF2-40B4-BE49-F238E27FC236}">
                <a16:creationId xmlns:a16="http://schemas.microsoft.com/office/drawing/2014/main" id="{600233CC-5CF1-81FD-EB91-4CBDDD16DBF8}"/>
              </a:ext>
            </a:extLst>
          </p:cNvPr>
          <p:cNvSpPr txBox="1"/>
          <p:nvPr/>
        </p:nvSpPr>
        <p:spPr>
          <a:xfrm>
            <a:off x="2055729" y="5217335"/>
            <a:ext cx="5032540" cy="830997"/>
          </a:xfrm>
          <a:prstGeom prst="rect">
            <a:avLst/>
          </a:prstGeom>
          <a:noFill/>
        </p:spPr>
        <p:txBody>
          <a:bodyPr wrap="square" rtlCol="0">
            <a:spAutoFit/>
          </a:bodyPr>
          <a:lstStyle/>
          <a:p>
            <a:pPr algn="ctr"/>
            <a:r>
              <a:rPr kumimoji="1" lang="ja-JP" altLang="en-US" sz="2400" b="1" dirty="0">
                <a:solidFill>
                  <a:schemeClr val="tx1">
                    <a:lumMod val="75000"/>
                    <a:lumOff val="25000"/>
                  </a:schemeClr>
                </a:solidFill>
              </a:rPr>
              <a:t>映像の初めのフレームにおいて</a:t>
            </a:r>
            <a:endParaRPr kumimoji="1" lang="en-US" altLang="ja-JP" sz="2400" b="1" dirty="0">
              <a:solidFill>
                <a:schemeClr val="tx1">
                  <a:lumMod val="75000"/>
                  <a:lumOff val="25000"/>
                </a:schemeClr>
              </a:solidFill>
            </a:endParaRPr>
          </a:p>
          <a:p>
            <a:pPr algn="ctr"/>
            <a:r>
              <a:rPr kumimoji="1" lang="ja-JP" altLang="en-US" sz="2400" b="1" dirty="0">
                <a:solidFill>
                  <a:schemeClr val="tx1">
                    <a:lumMod val="75000"/>
                    <a:lumOff val="25000"/>
                  </a:schemeClr>
                </a:solidFill>
              </a:rPr>
              <a:t>目視によって同じ選手を対応付ける</a:t>
            </a:r>
          </a:p>
        </p:txBody>
      </p:sp>
      <p:sp>
        <p:nvSpPr>
          <p:cNvPr id="13" name="テキスト ボックス 12">
            <a:extLst>
              <a:ext uri="{FF2B5EF4-FFF2-40B4-BE49-F238E27FC236}">
                <a16:creationId xmlns:a16="http://schemas.microsoft.com/office/drawing/2014/main" id="{146F8459-4AC5-0F86-FD90-8904F5637AFE}"/>
              </a:ext>
            </a:extLst>
          </p:cNvPr>
          <p:cNvSpPr txBox="1"/>
          <p:nvPr/>
        </p:nvSpPr>
        <p:spPr>
          <a:xfrm>
            <a:off x="3424942" y="3061139"/>
            <a:ext cx="2294114" cy="461665"/>
          </a:xfrm>
          <a:prstGeom prst="rect">
            <a:avLst/>
          </a:prstGeom>
          <a:noFill/>
        </p:spPr>
        <p:txBody>
          <a:bodyPr wrap="square" rtlCol="0">
            <a:spAutoFit/>
          </a:bodyPr>
          <a:lstStyle/>
          <a:p>
            <a:pPr algn="ctr"/>
            <a:r>
              <a:rPr kumimoji="1" lang="ja-JP" altLang="en-US" sz="2400" b="1" u="sng" dirty="0">
                <a:solidFill>
                  <a:schemeClr val="tx1">
                    <a:lumMod val="75000"/>
                    <a:lumOff val="25000"/>
                  </a:schemeClr>
                </a:solidFill>
              </a:rPr>
              <a:t>同じ選手</a:t>
            </a:r>
          </a:p>
        </p:txBody>
      </p:sp>
      <p:sp>
        <p:nvSpPr>
          <p:cNvPr id="8" name="正方形/長方形 7">
            <a:hlinkClick r:id="rId5" action="ppaction://hlinksldjump"/>
            <a:extLst>
              <a:ext uri="{FF2B5EF4-FFF2-40B4-BE49-F238E27FC236}">
                <a16:creationId xmlns:a16="http://schemas.microsoft.com/office/drawing/2014/main" id="{B56DEC9F-56DF-D12D-C504-0721FA294F0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514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C14D9E16-B228-3C63-7F41-17DB1AAD87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36713" y="2904760"/>
            <a:ext cx="709306" cy="1491478"/>
          </a:xfrm>
          <a:prstGeom prst="rect">
            <a:avLst/>
          </a:prstGeom>
          <a:solidFill>
            <a:schemeClr val="bg1"/>
          </a:solidFill>
          <a:ln>
            <a:noFill/>
          </a:ln>
          <a:scene3d>
            <a:camera prst="orthographicFront">
              <a:rot lat="0" lon="0" rev="0"/>
            </a:camera>
            <a:lightRig rig="threePt" dir="t"/>
          </a:scene3d>
        </p:spPr>
      </p:pic>
      <p:sp>
        <p:nvSpPr>
          <p:cNvPr id="2" name="タイトル 1">
            <a:extLst>
              <a:ext uri="{FF2B5EF4-FFF2-40B4-BE49-F238E27FC236}">
                <a16:creationId xmlns:a16="http://schemas.microsoft.com/office/drawing/2014/main" id="{A2A3D40D-F2A2-DACF-25F2-825CA23153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2E1DC128-EE9C-1C83-F534-7E7A9E859E22}"/>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56B6B4B3-8A35-C28A-E441-994D17187EAD}"/>
              </a:ext>
            </a:extLst>
          </p:cNvPr>
          <p:cNvSpPr>
            <a:spLocks noGrp="1"/>
          </p:cNvSpPr>
          <p:nvPr>
            <p:ph type="sldNum" sz="quarter" idx="12"/>
          </p:nvPr>
        </p:nvSpPr>
        <p:spPr/>
        <p:txBody>
          <a:bodyPr/>
          <a:lstStyle/>
          <a:p>
            <a:fld id="{E2856846-1EF8-4374-B523-FE9A680A5F89}" type="slidenum">
              <a:rPr kumimoji="1" lang="ja-JP" altLang="en-US" smtClean="0"/>
              <a:t>8</a:t>
            </a:fld>
            <a:endParaRPr kumimoji="1" lang="ja-JP" altLang="en-US"/>
          </a:p>
        </p:txBody>
      </p:sp>
      <p:sp>
        <p:nvSpPr>
          <p:cNvPr id="5" name="正方形/長方形 4">
            <a:extLst>
              <a:ext uri="{FF2B5EF4-FFF2-40B4-BE49-F238E27FC236}">
                <a16:creationId xmlns:a16="http://schemas.microsoft.com/office/drawing/2014/main" id="{83FACC46-1C6E-3C23-E019-6E9B7D895154}"/>
              </a:ext>
            </a:extLst>
          </p:cNvPr>
          <p:cNvSpPr/>
          <p:nvPr/>
        </p:nvSpPr>
        <p:spPr>
          <a:xfrm>
            <a:off x="5935945" y="2016558"/>
            <a:ext cx="1827638" cy="1709154"/>
          </a:xfrm>
          <a:prstGeom prst="rect">
            <a:avLst/>
          </a:prstGeom>
          <a:solidFill>
            <a:schemeClr val="accent3">
              <a:lumMod val="20000"/>
              <a:lumOff val="80000"/>
            </a:schemeClr>
          </a:solidFill>
          <a:ln w="28575"/>
          <a:scene3d>
            <a:camera prst="orthographicFront">
              <a:rot lat="19199978" lon="18299965" rev="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グラフィックス 9" descr="ビデオ カメラ 枠線">
            <a:extLst>
              <a:ext uri="{FF2B5EF4-FFF2-40B4-BE49-F238E27FC236}">
                <a16:creationId xmlns:a16="http://schemas.microsoft.com/office/drawing/2014/main" id="{86B60058-08CD-3CA4-8E86-40661EBDD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8018" y="2444423"/>
            <a:ext cx="663606" cy="663606"/>
          </a:xfrm>
          <a:prstGeom prst="rect">
            <a:avLst/>
          </a:prstGeom>
        </p:spPr>
      </p:pic>
      <p:cxnSp>
        <p:nvCxnSpPr>
          <p:cNvPr id="12" name="直線コネクタ 11">
            <a:extLst>
              <a:ext uri="{FF2B5EF4-FFF2-40B4-BE49-F238E27FC236}">
                <a16:creationId xmlns:a16="http://schemas.microsoft.com/office/drawing/2014/main" id="{C5D9BF59-DA1A-9320-6F1A-6FB65E358C41}"/>
              </a:ext>
            </a:extLst>
          </p:cNvPr>
          <p:cNvCxnSpPr>
            <a:cxnSpLocks/>
          </p:cNvCxnSpPr>
          <p:nvPr/>
        </p:nvCxnSpPr>
        <p:spPr>
          <a:xfrm>
            <a:off x="5100389" y="2871135"/>
            <a:ext cx="1750219"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15" name="図 14" descr="ダイアグラム&#10;&#10;自動的に生成された説明">
            <a:extLst>
              <a:ext uri="{FF2B5EF4-FFF2-40B4-BE49-F238E27FC236}">
                <a16:creationId xmlns:a16="http://schemas.microsoft.com/office/drawing/2014/main" id="{D2934603-0B42-0824-11DF-C55863A06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8122502" y="2776226"/>
            <a:ext cx="709306" cy="1491478"/>
          </a:xfrm>
          <a:prstGeom prst="rect">
            <a:avLst/>
          </a:prstGeom>
          <a:solidFill>
            <a:schemeClr val="bg1"/>
          </a:solidFill>
          <a:ln>
            <a:noFill/>
          </a:ln>
          <a:scene3d>
            <a:camera prst="orthographicFront">
              <a:rot lat="19200000" lon="18300000" rev="0"/>
            </a:camera>
            <a:lightRig rig="threePt" dir="t"/>
          </a:scene3d>
        </p:spPr>
      </p:pic>
      <p:cxnSp>
        <p:nvCxnSpPr>
          <p:cNvPr id="17" name="直線コネクタ 16">
            <a:extLst>
              <a:ext uri="{FF2B5EF4-FFF2-40B4-BE49-F238E27FC236}">
                <a16:creationId xmlns:a16="http://schemas.microsoft.com/office/drawing/2014/main" id="{F5C1CF83-6525-7122-79B1-67790DA4A30F}"/>
              </a:ext>
            </a:extLst>
          </p:cNvPr>
          <p:cNvCxnSpPr>
            <a:cxnSpLocks/>
          </p:cNvCxnSpPr>
          <p:nvPr/>
        </p:nvCxnSpPr>
        <p:spPr>
          <a:xfrm>
            <a:off x="5100389" y="2871135"/>
            <a:ext cx="3376766" cy="650830"/>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9" name="インク 18">
                <a:extLst>
                  <a:ext uri="{FF2B5EF4-FFF2-40B4-BE49-F238E27FC236}">
                    <a16:creationId xmlns:a16="http://schemas.microsoft.com/office/drawing/2014/main" id="{F023ED97-18F0-417C-3C29-7BEEC43727BF}"/>
                  </a:ext>
                </a:extLst>
              </p14:cNvPr>
              <p14:cNvContentPartPr/>
              <p14:nvPr/>
            </p14:nvContentPartPr>
            <p14:xfrm>
              <a:off x="6971928" y="3230691"/>
              <a:ext cx="360" cy="360"/>
            </p14:xfrm>
          </p:contentPart>
        </mc:Choice>
        <mc:Fallback xmlns="">
          <p:pic>
            <p:nvPicPr>
              <p:cNvPr id="19" name="インク 18">
                <a:extLst>
                  <a:ext uri="{FF2B5EF4-FFF2-40B4-BE49-F238E27FC236}">
                    <a16:creationId xmlns:a16="http://schemas.microsoft.com/office/drawing/2014/main" id="{F023ED97-18F0-417C-3C29-7BEEC43727BF}"/>
                  </a:ext>
                </a:extLst>
              </p:cNvPr>
              <p:cNvPicPr/>
              <p:nvPr/>
            </p:nvPicPr>
            <p:blipFill>
              <a:blip r:embed="rId7"/>
              <a:stretch>
                <a:fillRect/>
              </a:stretch>
            </p:blipFill>
            <p:spPr>
              <a:xfrm>
                <a:off x="6935928" y="31946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インク 19">
                <a:extLst>
                  <a:ext uri="{FF2B5EF4-FFF2-40B4-BE49-F238E27FC236}">
                    <a16:creationId xmlns:a16="http://schemas.microsoft.com/office/drawing/2014/main" id="{19661467-A830-8B31-25F7-16BF40D5637D}"/>
                  </a:ext>
                </a:extLst>
              </p14:cNvPr>
              <p14:cNvContentPartPr/>
              <p14:nvPr/>
            </p14:nvContentPartPr>
            <p14:xfrm>
              <a:off x="8472758" y="3529091"/>
              <a:ext cx="360" cy="360"/>
            </p14:xfrm>
          </p:contentPart>
        </mc:Choice>
        <mc:Fallback xmlns="">
          <p:pic>
            <p:nvPicPr>
              <p:cNvPr id="20" name="インク 19">
                <a:extLst>
                  <a:ext uri="{FF2B5EF4-FFF2-40B4-BE49-F238E27FC236}">
                    <a16:creationId xmlns:a16="http://schemas.microsoft.com/office/drawing/2014/main" id="{19661467-A830-8B31-25F7-16BF40D5637D}"/>
                  </a:ext>
                </a:extLst>
              </p:cNvPr>
              <p:cNvPicPr/>
              <p:nvPr/>
            </p:nvPicPr>
            <p:blipFill>
              <a:blip r:embed="rId9"/>
              <a:stretch>
                <a:fillRect/>
              </a:stretch>
            </p:blipFill>
            <p:spPr>
              <a:xfrm>
                <a:off x="8454758" y="3511091"/>
                <a:ext cx="36000" cy="36000"/>
              </a:xfrm>
              <a:prstGeom prst="rect">
                <a:avLst/>
              </a:prstGeom>
            </p:spPr>
          </p:pic>
        </mc:Fallback>
      </mc:AlternateContent>
      <p:sp>
        <p:nvSpPr>
          <p:cNvPr id="22" name="テキスト ボックス 21">
            <a:extLst>
              <a:ext uri="{FF2B5EF4-FFF2-40B4-BE49-F238E27FC236}">
                <a16:creationId xmlns:a16="http://schemas.microsoft.com/office/drawing/2014/main" id="{8472E0DA-01EA-D5E5-24BF-64F2508279AB}"/>
              </a:ext>
            </a:extLst>
          </p:cNvPr>
          <p:cNvSpPr txBox="1"/>
          <p:nvPr/>
        </p:nvSpPr>
        <p:spPr>
          <a:xfrm>
            <a:off x="5541170" y="2230145"/>
            <a:ext cx="111440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焦点距離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f</a:t>
            </a:r>
            <a:endPar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C0026B6-CA19-F03A-0D18-F31379DC5B3D}"/>
              </a:ext>
            </a:extLst>
          </p:cNvPr>
          <p:cNvSpPr txBox="1"/>
          <p:nvPr/>
        </p:nvSpPr>
        <p:spPr>
          <a:xfrm>
            <a:off x="6147333" y="3230691"/>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腰の画像座標</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 y</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193674B6-E1FB-9A86-7BBA-39250DB90BE8}"/>
              </a:ext>
            </a:extLst>
          </p:cNvPr>
          <p:cNvSpPr txBox="1"/>
          <p:nvPr/>
        </p:nvSpPr>
        <p:spPr>
          <a:xfrm>
            <a:off x="466314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sp>
        <p:nvSpPr>
          <p:cNvPr id="29" name="テキスト ボックス 28">
            <a:extLst>
              <a:ext uri="{FF2B5EF4-FFF2-40B4-BE49-F238E27FC236}">
                <a16:creationId xmlns:a16="http://schemas.microsoft.com/office/drawing/2014/main" id="{443D00C2-20D7-1A50-CCFC-0CB8BC24537C}"/>
              </a:ext>
            </a:extLst>
          </p:cNvPr>
          <p:cNvSpPr txBox="1"/>
          <p:nvPr/>
        </p:nvSpPr>
        <p:spPr>
          <a:xfrm>
            <a:off x="4923974" y="2487834"/>
            <a:ext cx="344966" cy="338554"/>
          </a:xfrm>
          <a:prstGeom prst="rect">
            <a:avLst/>
          </a:prstGeom>
          <a:noFill/>
        </p:spPr>
        <p:txBody>
          <a:bodyPr wrap="none" rtlCol="0">
            <a:spAutoFit/>
          </a:bodyPr>
          <a:lstStyle/>
          <a:p>
            <a:pPr algn="ctr"/>
            <a:r>
              <a:rPr kumimoji="1" lang="en-US" altLang="ja-JP" sz="1600"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7029C7FF-7056-6E39-032F-F9B9352BB559}"/>
              </a:ext>
            </a:extLst>
          </p:cNvPr>
          <p:cNvSpPr txBox="1"/>
          <p:nvPr/>
        </p:nvSpPr>
        <p:spPr>
          <a:xfrm>
            <a:off x="228661" y="1125375"/>
            <a:ext cx="2350323" cy="461665"/>
          </a:xfrm>
          <a:prstGeom prst="rect">
            <a:avLst/>
          </a:prstGeom>
          <a:noFill/>
        </p:spPr>
        <p:txBody>
          <a:bodyPr wrap="none" rtlCol="0">
            <a:spAutoFit/>
          </a:bodyPr>
          <a:lstStyle/>
          <a:p>
            <a:r>
              <a:rPr kumimoji="1" lang="ja-JP"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選手位置の推定</a:t>
            </a:r>
            <a:endParaRPr kumimoji="1" lang="en-US" altLang="ja-JP"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3" name="グラフィックス 12" descr="ビデオ カメラ 枠線">
            <a:extLst>
              <a:ext uri="{FF2B5EF4-FFF2-40B4-BE49-F238E27FC236}">
                <a16:creationId xmlns:a16="http://schemas.microsoft.com/office/drawing/2014/main" id="{AA19B863-34BB-DCCD-9F4C-6B703990E8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39" y="2693209"/>
            <a:ext cx="663606" cy="663606"/>
          </a:xfrm>
          <a:prstGeom prst="rect">
            <a:avLst/>
          </a:prstGeom>
          <a:scene3d>
            <a:camera prst="orthographicFront">
              <a:rot lat="0" lon="0" rev="19800000"/>
            </a:camera>
            <a:lightRig rig="threePt" dir="t"/>
          </a:scene3d>
        </p:spPr>
      </p:pic>
      <p:pic>
        <p:nvPicPr>
          <p:cNvPr id="14" name="グラフィックス 13" descr="ビデオ カメラ 枠線">
            <a:extLst>
              <a:ext uri="{FF2B5EF4-FFF2-40B4-BE49-F238E27FC236}">
                <a16:creationId xmlns:a16="http://schemas.microsoft.com/office/drawing/2014/main" id="{D6D1B129-5298-F7E4-894E-DD1B206D1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4190" y="2690155"/>
            <a:ext cx="663606" cy="663606"/>
          </a:xfrm>
          <a:prstGeom prst="rect">
            <a:avLst/>
          </a:prstGeom>
          <a:scene3d>
            <a:camera prst="orthographicFront">
              <a:rot lat="0" lon="10800000" rev="600000"/>
            </a:camera>
            <a:lightRig rig="threePt" dir="t"/>
          </a:scene3d>
        </p:spPr>
      </p:pic>
      <p:cxnSp>
        <p:nvCxnSpPr>
          <p:cNvPr id="16" name="直線コネクタ 15">
            <a:extLst>
              <a:ext uri="{FF2B5EF4-FFF2-40B4-BE49-F238E27FC236}">
                <a16:creationId xmlns:a16="http://schemas.microsoft.com/office/drawing/2014/main" id="{47986D26-1E30-28F7-4270-A61F1ABCDCAE}"/>
              </a:ext>
            </a:extLst>
          </p:cNvPr>
          <p:cNvCxnSpPr>
            <a:cxnSpLocks/>
          </p:cNvCxnSpPr>
          <p:nvPr/>
        </p:nvCxnSpPr>
        <p:spPr>
          <a:xfrm>
            <a:off x="788457" y="3247403"/>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121593D-B66C-AAA1-994F-81D72488852C}"/>
              </a:ext>
            </a:extLst>
          </p:cNvPr>
          <p:cNvCxnSpPr>
            <a:cxnSpLocks/>
          </p:cNvCxnSpPr>
          <p:nvPr/>
        </p:nvCxnSpPr>
        <p:spPr>
          <a:xfrm flipV="1">
            <a:off x="631298" y="3163765"/>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6" name="インク 35">
                <a:extLst>
                  <a:ext uri="{FF2B5EF4-FFF2-40B4-BE49-F238E27FC236}">
                    <a16:creationId xmlns:a16="http://schemas.microsoft.com/office/drawing/2014/main" id="{87A81A30-9194-0F55-9B85-19BDE6D46B90}"/>
                  </a:ext>
                </a:extLst>
              </p14:cNvPr>
              <p14:cNvContentPartPr/>
              <p14:nvPr/>
            </p14:nvContentPartPr>
            <p14:xfrm>
              <a:off x="2093303" y="3681960"/>
              <a:ext cx="360" cy="360"/>
            </p14:xfrm>
          </p:contentPart>
        </mc:Choice>
        <mc:Fallback xmlns="">
          <p:pic>
            <p:nvPicPr>
              <p:cNvPr id="36" name="インク 35">
                <a:extLst>
                  <a:ext uri="{FF2B5EF4-FFF2-40B4-BE49-F238E27FC236}">
                    <a16:creationId xmlns:a16="http://schemas.microsoft.com/office/drawing/2014/main" id="{87A81A30-9194-0F55-9B85-19BDE6D46B90}"/>
                  </a:ext>
                </a:extLst>
              </p:cNvPr>
              <p:cNvPicPr/>
              <p:nvPr/>
            </p:nvPicPr>
            <p:blipFill>
              <a:blip r:embed="rId7"/>
              <a:stretch>
                <a:fillRect/>
              </a:stretch>
            </p:blipFill>
            <p:spPr>
              <a:xfrm>
                <a:off x="2057303" y="3645960"/>
                <a:ext cx="72000" cy="72000"/>
              </a:xfrm>
              <a:prstGeom prst="rect">
                <a:avLst/>
              </a:prstGeom>
            </p:spPr>
          </p:pic>
        </mc:Fallback>
      </mc:AlternateContent>
      <p:sp>
        <p:nvSpPr>
          <p:cNvPr id="46" name="テキスト ボックス 45">
            <a:extLst>
              <a:ext uri="{FF2B5EF4-FFF2-40B4-BE49-F238E27FC236}">
                <a16:creationId xmlns:a16="http://schemas.microsoft.com/office/drawing/2014/main" id="{2887EA1B-0AAC-9713-9C9E-5D336B935B2F}"/>
              </a:ext>
            </a:extLst>
          </p:cNvPr>
          <p:cNvSpPr txBox="1"/>
          <p:nvPr/>
        </p:nvSpPr>
        <p:spPr>
          <a:xfrm>
            <a:off x="236339" y="5098240"/>
            <a:ext cx="4360489"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カメラ座標系がカメラごとに存在する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156020DC-EDF5-E9C1-DC21-F44CE2279CAB}"/>
              </a:ext>
            </a:extLst>
          </p:cNvPr>
          <p:cNvSpPr txBox="1"/>
          <p:nvPr/>
        </p:nvSpPr>
        <p:spPr>
          <a:xfrm>
            <a:off x="6609900" y="1648295"/>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仮想画像平面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89919025-3AC0-6D76-3C57-5500816E26B0}"/>
              </a:ext>
            </a:extLst>
          </p:cNvPr>
          <p:cNvSpPr txBox="1"/>
          <p:nvPr/>
        </p:nvSpPr>
        <p:spPr>
          <a:xfrm>
            <a:off x="228661" y="1815432"/>
            <a:ext cx="3270447"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ある選手を通る直線を各映像で</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選んだときの直線の最近点</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910A212-5F9A-708F-6568-72040C9D166D}"/>
              </a:ext>
            </a:extLst>
          </p:cNvPr>
          <p:cNvSpPr txBox="1"/>
          <p:nvPr/>
        </p:nvSpPr>
        <p:spPr>
          <a:xfrm>
            <a:off x="5056980" y="4300463"/>
            <a:ext cx="3829895"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カメラから選手の腰に向かうベクトル</a:t>
            </a:r>
          </a:p>
          <a:p>
            <a:pPr algn="ctr"/>
            <a:r>
              <a:rPr kumimoji="1" lang="en-US" altLang="ja-JP" sz="1600" b="1" i="1" dirty="0">
                <a:solidFill>
                  <a:schemeClr val="tx1">
                    <a:lumMod val="75000"/>
                    <a:lumOff val="25000"/>
                  </a:schemeClr>
                </a:solidFill>
                <a:latin typeface="Times New Roman" panose="02020603050405020304" pitchFamily="18" charset="0"/>
                <a:cs typeface="Times New Roman" panose="02020603050405020304" pitchFamily="18" charset="0"/>
              </a:rPr>
              <a:t>V</a:t>
            </a: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y –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f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18" name="直線矢印コネクタ 17">
            <a:extLst>
              <a:ext uri="{FF2B5EF4-FFF2-40B4-BE49-F238E27FC236}">
                <a16:creationId xmlns:a16="http://schemas.microsoft.com/office/drawing/2014/main" id="{8230A5AD-6862-7516-4EB7-A61396BA500F}"/>
              </a:ext>
            </a:extLst>
          </p:cNvPr>
          <p:cNvCxnSpPr>
            <a:cxnSpLocks/>
          </p:cNvCxnSpPr>
          <p:nvPr/>
        </p:nvCxnSpPr>
        <p:spPr>
          <a:xfrm>
            <a:off x="5092222" y="2869799"/>
            <a:ext cx="538978" cy="99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357EB2-FD66-66CC-317F-3A23CA328A66}"/>
              </a:ext>
            </a:extLst>
          </p:cNvPr>
          <p:cNvCxnSpPr>
            <a:cxnSpLocks/>
          </p:cNvCxnSpPr>
          <p:nvPr/>
        </p:nvCxnSpPr>
        <p:spPr>
          <a:xfrm>
            <a:off x="5025640" y="3073398"/>
            <a:ext cx="478460" cy="0"/>
          </a:xfrm>
          <a:prstGeom prst="straightConnector1">
            <a:avLst/>
          </a:prstGeom>
          <a:ln w="44450">
            <a:solidFill>
              <a:schemeClr val="tx1"/>
            </a:solidFill>
            <a:tailEnd type="triangle"/>
          </a:ln>
          <a:scene3d>
            <a:camera prst="orthographicFront">
              <a:rot lat="0" lon="0" rev="19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E8D6A2B-B09D-D509-0027-1EA83368B8C0}"/>
              </a:ext>
            </a:extLst>
          </p:cNvPr>
          <p:cNvCxnSpPr>
            <a:cxnSpLocks/>
          </p:cNvCxnSpPr>
          <p:nvPr/>
        </p:nvCxnSpPr>
        <p:spPr>
          <a:xfrm>
            <a:off x="4822394" y="3169413"/>
            <a:ext cx="430354" cy="2277"/>
          </a:xfrm>
          <a:prstGeom prst="straightConnector1">
            <a:avLst/>
          </a:prstGeom>
          <a:ln w="44450">
            <a:solidFill>
              <a:schemeClr val="tx1"/>
            </a:solidFill>
            <a:tailEnd type="triangle"/>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57FA2BC-0EEA-CA1A-9EC8-CEEE334FE98E}"/>
              </a:ext>
            </a:extLst>
          </p:cNvPr>
          <p:cNvSpPr txBox="1"/>
          <p:nvPr/>
        </p:nvSpPr>
        <p:spPr>
          <a:xfrm>
            <a:off x="5405106" y="3076936"/>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195466B7-BD3D-D431-6234-20A08DA5D977}"/>
              </a:ext>
            </a:extLst>
          </p:cNvPr>
          <p:cNvSpPr txBox="1"/>
          <p:nvPr/>
        </p:nvSpPr>
        <p:spPr>
          <a:xfrm>
            <a:off x="4923231" y="3252418"/>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0B161A4A-46C1-3F76-C510-E61A8B9AB400}"/>
              </a:ext>
            </a:extLst>
          </p:cNvPr>
          <p:cNvSpPr txBox="1"/>
          <p:nvPr/>
        </p:nvSpPr>
        <p:spPr>
          <a:xfrm>
            <a:off x="5535902" y="2572082"/>
            <a:ext cx="338555"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正方形/長方形 6">
            <a:hlinkClick r:id="rId11" action="ppaction://hlinksldjump"/>
            <a:extLst>
              <a:ext uri="{FF2B5EF4-FFF2-40B4-BE49-F238E27FC236}">
                <a16:creationId xmlns:a16="http://schemas.microsoft.com/office/drawing/2014/main" id="{A58248EB-9000-1A86-2D4D-E7930F2485F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228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83210-010B-7D0E-6BCD-4241C92195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31EAA59A-7E5F-7757-9B60-8D414E9138AB}"/>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A5087C0-A64E-C394-95FF-EEF943555D50}"/>
              </a:ext>
            </a:extLst>
          </p:cNvPr>
          <p:cNvSpPr>
            <a:spLocks noGrp="1"/>
          </p:cNvSpPr>
          <p:nvPr>
            <p:ph type="sldNum" sz="quarter" idx="12"/>
          </p:nvPr>
        </p:nvSpPr>
        <p:spPr/>
        <p:txBody>
          <a:bodyPr/>
          <a:lstStyle/>
          <a:p>
            <a:fld id="{E2856846-1EF8-4374-B523-FE9A680A5F89}"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315C756C-325A-D64D-E922-220128A7D8D2}"/>
              </a:ext>
            </a:extLst>
          </p:cNvPr>
          <p:cNvSpPr txBox="1"/>
          <p:nvPr/>
        </p:nvSpPr>
        <p:spPr>
          <a:xfrm>
            <a:off x="21306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grpSp>
        <p:nvGrpSpPr>
          <p:cNvPr id="35" name="グループ化 34">
            <a:extLst>
              <a:ext uri="{FF2B5EF4-FFF2-40B4-BE49-F238E27FC236}">
                <a16:creationId xmlns:a16="http://schemas.microsoft.com/office/drawing/2014/main" id="{EF5FC2E3-3C6B-A6EF-C5E7-F51E805991BF}"/>
              </a:ext>
            </a:extLst>
          </p:cNvPr>
          <p:cNvGrpSpPr/>
          <p:nvPr/>
        </p:nvGrpSpPr>
        <p:grpSpPr>
          <a:xfrm>
            <a:off x="216176" y="2262371"/>
            <a:ext cx="3731457" cy="1619533"/>
            <a:chOff x="213064" y="2262371"/>
            <a:chExt cx="3731457" cy="1619533"/>
          </a:xfrm>
        </p:grpSpPr>
        <p:pic>
          <p:nvPicPr>
            <p:cNvPr id="6" name="図 5" descr="ダイアグラム&#10;&#10;自動的に生成された説明">
              <a:extLst>
                <a:ext uri="{FF2B5EF4-FFF2-40B4-BE49-F238E27FC236}">
                  <a16:creationId xmlns:a16="http://schemas.microsoft.com/office/drawing/2014/main" id="{6D8FA1D8-7B0A-64DD-93EA-401926577F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50631" y="2594174"/>
              <a:ext cx="612409" cy="1287730"/>
            </a:xfrm>
            <a:prstGeom prst="rect">
              <a:avLst/>
            </a:prstGeom>
            <a:solidFill>
              <a:schemeClr val="bg1"/>
            </a:solidFill>
            <a:ln>
              <a:noFill/>
            </a:ln>
            <a:scene3d>
              <a:camera prst="orthographicFront">
                <a:rot lat="0" lon="0" rev="0"/>
              </a:camera>
              <a:lightRig rig="threePt" dir="t"/>
            </a:scene3d>
          </p:spPr>
        </p:pic>
        <p:pic>
          <p:nvPicPr>
            <p:cNvPr id="7" name="グラフィックス 6" descr="ビデオ カメラ 枠線">
              <a:extLst>
                <a:ext uri="{FF2B5EF4-FFF2-40B4-BE49-F238E27FC236}">
                  <a16:creationId xmlns:a16="http://schemas.microsoft.com/office/drawing/2014/main" id="{03BA2B11-23EE-AE59-81A5-C97C27435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064" y="2265425"/>
              <a:ext cx="663606" cy="663606"/>
            </a:xfrm>
            <a:prstGeom prst="rect">
              <a:avLst/>
            </a:prstGeom>
            <a:scene3d>
              <a:camera prst="orthographicFront">
                <a:rot lat="0" lon="0" rev="19800000"/>
              </a:camera>
              <a:lightRig rig="threePt" dir="t"/>
            </a:scene3d>
          </p:spPr>
        </p:pic>
        <p:pic>
          <p:nvPicPr>
            <p:cNvPr id="8" name="グラフィックス 7" descr="ビデオ カメラ 枠線">
              <a:extLst>
                <a:ext uri="{FF2B5EF4-FFF2-40B4-BE49-F238E27FC236}">
                  <a16:creationId xmlns:a16="http://schemas.microsoft.com/office/drawing/2014/main" id="{C9AC516B-A192-36DA-EA02-506F44D61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0915" y="2262371"/>
              <a:ext cx="663606" cy="663606"/>
            </a:xfrm>
            <a:prstGeom prst="rect">
              <a:avLst/>
            </a:prstGeom>
            <a:scene3d>
              <a:camera prst="orthographicFront">
                <a:rot lat="0" lon="10800000" rev="600000"/>
              </a:camera>
              <a:lightRig rig="threePt" dir="t"/>
            </a:scene3d>
          </p:spPr>
        </p:pic>
        <p:cxnSp>
          <p:nvCxnSpPr>
            <p:cNvPr id="9" name="直線コネクタ 8">
              <a:extLst>
                <a:ext uri="{FF2B5EF4-FFF2-40B4-BE49-F238E27FC236}">
                  <a16:creationId xmlns:a16="http://schemas.microsoft.com/office/drawing/2014/main" id="{02C7A3EC-4A02-A1C9-66FC-7F5283CD923C}"/>
                </a:ext>
              </a:extLst>
            </p:cNvPr>
            <p:cNvCxnSpPr>
              <a:cxnSpLocks/>
            </p:cNvCxnSpPr>
            <p:nvPr/>
          </p:nvCxnSpPr>
          <p:spPr>
            <a:xfrm>
              <a:off x="765182"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B635784-6280-DC3C-AAB7-FD39DC0B73B0}"/>
                </a:ext>
              </a:extLst>
            </p:cNvPr>
            <p:cNvCxnSpPr>
              <a:cxnSpLocks/>
            </p:cNvCxnSpPr>
            <p:nvPr/>
          </p:nvCxnSpPr>
          <p:spPr>
            <a:xfrm flipV="1">
              <a:off x="608023"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74EBF1E2-1B88-A588-82AF-2857E5AC7FD3}"/>
                    </a:ext>
                  </a:extLst>
                </p14:cNvPr>
                <p14:cNvContentPartPr/>
                <p14:nvPr/>
              </p14:nvContentPartPr>
              <p14:xfrm>
                <a:off x="2070028" y="3254176"/>
                <a:ext cx="360" cy="360"/>
              </p14:xfrm>
            </p:contentPart>
          </mc:Choice>
          <mc:Fallback xmlns="">
            <p:pic>
              <p:nvPicPr>
                <p:cNvPr id="11" name="インク 10">
                  <a:extLst>
                    <a:ext uri="{FF2B5EF4-FFF2-40B4-BE49-F238E27FC236}">
                      <a16:creationId xmlns:a16="http://schemas.microsoft.com/office/drawing/2014/main" id="{74EBF1E2-1B88-A588-82AF-2857E5AC7FD3}"/>
                    </a:ext>
                  </a:extLst>
                </p:cNvPr>
                <p:cNvPicPr/>
                <p:nvPr/>
              </p:nvPicPr>
              <p:blipFill>
                <a:blip r:embed="rId7"/>
                <a:stretch>
                  <a:fillRect/>
                </a:stretch>
              </p:blipFill>
              <p:spPr>
                <a:xfrm>
                  <a:off x="2034028" y="3218176"/>
                  <a:ext cx="72000" cy="72000"/>
                </a:xfrm>
                <a:prstGeom prst="rect">
                  <a:avLst/>
                </a:prstGeom>
              </p:spPr>
            </p:pic>
          </mc:Fallback>
        </mc:AlternateContent>
        <p:sp>
          <p:nvSpPr>
            <p:cNvPr id="14" name="テキスト ボックス 13">
              <a:extLst>
                <a:ext uri="{FF2B5EF4-FFF2-40B4-BE49-F238E27FC236}">
                  <a16:creationId xmlns:a16="http://schemas.microsoft.com/office/drawing/2014/main" id="{98EE92C1-3685-5B60-2C0F-B9C9C428CC31}"/>
                </a:ext>
              </a:extLst>
            </p:cNvPr>
            <p:cNvSpPr txBox="1"/>
            <p:nvPr/>
          </p:nvSpPr>
          <p:spPr>
            <a:xfrm>
              <a:off x="346297" y="279746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69DD73B-9E40-E865-743A-C06402E95057}"/>
                </a:ext>
              </a:extLst>
            </p:cNvPr>
            <p:cNvSpPr txBox="1"/>
            <p:nvPr/>
          </p:nvSpPr>
          <p:spPr>
            <a:xfrm>
              <a:off x="3280179" y="276537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6" name="三角形 17">
            <a:extLst>
              <a:ext uri="{FF2B5EF4-FFF2-40B4-BE49-F238E27FC236}">
                <a16:creationId xmlns:a16="http://schemas.microsoft.com/office/drawing/2014/main" id="{85EBA25A-7FEF-6CB7-DF9A-82B8BCEC2085}"/>
              </a:ext>
            </a:extLst>
          </p:cNvPr>
          <p:cNvSpPr/>
          <p:nvPr/>
        </p:nvSpPr>
        <p:spPr>
          <a:xfrm rot="5400000">
            <a:off x="4034050" y="2874013"/>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1B60632A-A1B9-E560-A5F1-DC8C5E38062D}"/>
              </a:ext>
            </a:extLst>
          </p:cNvPr>
          <p:cNvSpPr txBox="1"/>
          <p:nvPr/>
        </p:nvSpPr>
        <p:spPr>
          <a:xfrm>
            <a:off x="4735093" y="1125709"/>
            <a:ext cx="2040943"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実空間座標系</a:t>
            </a:r>
            <a:endParaRPr kumimoji="1" lang="en-US" altLang="ja-JP" sz="2400" b="1" dirty="0">
              <a:solidFill>
                <a:schemeClr val="tx1">
                  <a:lumMod val="75000"/>
                  <a:lumOff val="25000"/>
                </a:schemeClr>
              </a:solidFill>
            </a:endParaRPr>
          </a:p>
        </p:txBody>
      </p:sp>
      <p:pic>
        <p:nvPicPr>
          <p:cNvPr id="18" name="図 17" descr="ダイアグラム&#10;&#10;自動的に生成された説明">
            <a:extLst>
              <a:ext uri="{FF2B5EF4-FFF2-40B4-BE49-F238E27FC236}">
                <a16:creationId xmlns:a16="http://schemas.microsoft.com/office/drawing/2014/main" id="{82482744-A8CA-A909-F662-372C283BF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6454614" y="2594174"/>
            <a:ext cx="612409" cy="1287730"/>
          </a:xfrm>
          <a:prstGeom prst="rect">
            <a:avLst/>
          </a:prstGeom>
          <a:solidFill>
            <a:schemeClr val="bg1"/>
          </a:solidFill>
          <a:ln>
            <a:noFill/>
          </a:ln>
          <a:scene3d>
            <a:camera prst="orthographicFront">
              <a:rot lat="0" lon="0" rev="0"/>
            </a:camera>
            <a:lightRig rig="threePt" dir="t"/>
          </a:scene3d>
        </p:spPr>
      </p:pic>
      <p:pic>
        <p:nvPicPr>
          <p:cNvPr id="19" name="グラフィックス 18" descr="ビデオ カメラ 枠線">
            <a:extLst>
              <a:ext uri="{FF2B5EF4-FFF2-40B4-BE49-F238E27FC236}">
                <a16:creationId xmlns:a16="http://schemas.microsoft.com/office/drawing/2014/main" id="{A3AEC358-D148-3730-17BE-1948972CEA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047" y="2265425"/>
            <a:ext cx="663606" cy="663606"/>
          </a:xfrm>
          <a:prstGeom prst="rect">
            <a:avLst/>
          </a:prstGeom>
          <a:scene3d>
            <a:camera prst="orthographicFront">
              <a:rot lat="0" lon="0" rev="19800000"/>
            </a:camera>
            <a:lightRig rig="threePt" dir="t"/>
          </a:scene3d>
        </p:spPr>
      </p:pic>
      <p:pic>
        <p:nvPicPr>
          <p:cNvPr id="20" name="グラフィックス 19" descr="ビデオ カメラ 枠線">
            <a:extLst>
              <a:ext uri="{FF2B5EF4-FFF2-40B4-BE49-F238E27FC236}">
                <a16:creationId xmlns:a16="http://schemas.microsoft.com/office/drawing/2014/main" id="{8990B4A0-600D-D5EE-365B-693E824547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4898" y="2262371"/>
            <a:ext cx="663606" cy="663606"/>
          </a:xfrm>
          <a:prstGeom prst="rect">
            <a:avLst/>
          </a:prstGeom>
          <a:scene3d>
            <a:camera prst="orthographicFront">
              <a:rot lat="0" lon="10800000" rev="600000"/>
            </a:camera>
            <a:lightRig rig="threePt" dir="t"/>
          </a:scene3d>
        </p:spPr>
      </p:pic>
      <p:cxnSp>
        <p:nvCxnSpPr>
          <p:cNvPr id="21" name="直線コネクタ 20">
            <a:extLst>
              <a:ext uri="{FF2B5EF4-FFF2-40B4-BE49-F238E27FC236}">
                <a16:creationId xmlns:a16="http://schemas.microsoft.com/office/drawing/2014/main" id="{4DC07701-58C7-7A5C-56E8-6C29DE1F6F9D}"/>
              </a:ext>
            </a:extLst>
          </p:cNvPr>
          <p:cNvCxnSpPr>
            <a:cxnSpLocks/>
          </p:cNvCxnSpPr>
          <p:nvPr/>
        </p:nvCxnSpPr>
        <p:spPr>
          <a:xfrm>
            <a:off x="5469165"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A712AA4-0957-367F-8467-736392890CF4}"/>
              </a:ext>
            </a:extLst>
          </p:cNvPr>
          <p:cNvCxnSpPr>
            <a:cxnSpLocks/>
          </p:cNvCxnSpPr>
          <p:nvPr/>
        </p:nvCxnSpPr>
        <p:spPr>
          <a:xfrm flipV="1">
            <a:off x="5312006"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3" name="インク 22">
                <a:extLst>
                  <a:ext uri="{FF2B5EF4-FFF2-40B4-BE49-F238E27FC236}">
                    <a16:creationId xmlns:a16="http://schemas.microsoft.com/office/drawing/2014/main" id="{6476F17D-970F-4445-A164-61086E72279E}"/>
                  </a:ext>
                </a:extLst>
              </p14:cNvPr>
              <p14:cNvContentPartPr/>
              <p14:nvPr/>
            </p14:nvContentPartPr>
            <p14:xfrm>
              <a:off x="6774011" y="3254176"/>
              <a:ext cx="360" cy="360"/>
            </p14:xfrm>
          </p:contentPart>
        </mc:Choice>
        <mc:Fallback xmlns="">
          <p:pic>
            <p:nvPicPr>
              <p:cNvPr id="23" name="インク 22">
                <a:extLst>
                  <a:ext uri="{FF2B5EF4-FFF2-40B4-BE49-F238E27FC236}">
                    <a16:creationId xmlns:a16="http://schemas.microsoft.com/office/drawing/2014/main" id="{6476F17D-970F-4445-A164-61086E72279E}"/>
                  </a:ext>
                </a:extLst>
              </p:cNvPr>
              <p:cNvPicPr/>
              <p:nvPr/>
            </p:nvPicPr>
            <p:blipFill>
              <a:blip r:embed="rId9"/>
              <a:stretch>
                <a:fillRect/>
              </a:stretch>
            </p:blipFill>
            <p:spPr>
              <a:xfrm>
                <a:off x="6738011" y="3218176"/>
                <a:ext cx="72000" cy="72000"/>
              </a:xfrm>
              <a:prstGeom prst="rect">
                <a:avLst/>
              </a:prstGeom>
            </p:spPr>
          </p:pic>
        </mc:Fallback>
      </mc:AlternateContent>
      <p:sp>
        <p:nvSpPr>
          <p:cNvPr id="26" name="テキスト ボックス 25">
            <a:extLst>
              <a:ext uri="{FF2B5EF4-FFF2-40B4-BE49-F238E27FC236}">
                <a16:creationId xmlns:a16="http://schemas.microsoft.com/office/drawing/2014/main" id="{2BBA0F68-16C3-D963-BA9C-9BA081314C0F}"/>
              </a:ext>
            </a:extLst>
          </p:cNvPr>
          <p:cNvSpPr txBox="1"/>
          <p:nvPr/>
        </p:nvSpPr>
        <p:spPr>
          <a:xfrm>
            <a:off x="5304253" y="2774465"/>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790D70AD-47F4-735A-7B63-F94A97AC18E1}"/>
              </a:ext>
            </a:extLst>
          </p:cNvPr>
          <p:cNvSpPr txBox="1"/>
          <p:nvPr/>
        </p:nvSpPr>
        <p:spPr>
          <a:xfrm>
            <a:off x="7882646" y="2749111"/>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BF74D36D-2638-79B5-0551-E71368E58D54}"/>
              </a:ext>
            </a:extLst>
          </p:cNvPr>
          <p:cNvSpPr txBox="1"/>
          <p:nvPr/>
        </p:nvSpPr>
        <p:spPr>
          <a:xfrm>
            <a:off x="5248850" y="4124152"/>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32" name="インク 31">
                <a:extLst>
                  <a:ext uri="{FF2B5EF4-FFF2-40B4-BE49-F238E27FC236}">
                    <a16:creationId xmlns:a16="http://schemas.microsoft.com/office/drawing/2014/main" id="{E23C69B1-0ED6-9FE9-CD4D-696CE4325BD6}"/>
                  </a:ext>
                </a:extLst>
              </p14:cNvPr>
              <p14:cNvContentPartPr/>
              <p14:nvPr/>
            </p14:nvContentPartPr>
            <p14:xfrm>
              <a:off x="5632798" y="4277394"/>
              <a:ext cx="360" cy="360"/>
            </p14:xfrm>
          </p:contentPart>
        </mc:Choice>
        <mc:Fallback xmlns="">
          <p:pic>
            <p:nvPicPr>
              <p:cNvPr id="32" name="インク 31">
                <a:extLst>
                  <a:ext uri="{FF2B5EF4-FFF2-40B4-BE49-F238E27FC236}">
                    <a16:creationId xmlns:a16="http://schemas.microsoft.com/office/drawing/2014/main" id="{E23C69B1-0ED6-9FE9-CD4D-696CE4325BD6}"/>
                  </a:ext>
                </a:extLst>
              </p:cNvPr>
              <p:cNvPicPr/>
              <p:nvPr/>
            </p:nvPicPr>
            <p:blipFill>
              <a:blip r:embed="rId11"/>
              <a:stretch>
                <a:fillRect/>
              </a:stretch>
            </p:blipFill>
            <p:spPr>
              <a:xfrm>
                <a:off x="5601118" y="4245714"/>
                <a:ext cx="63360" cy="63360"/>
              </a:xfrm>
              <a:prstGeom prst="rect">
                <a:avLst/>
              </a:prstGeom>
            </p:spPr>
          </p:pic>
        </mc:Fallback>
      </mc:AlternateContent>
      <p:sp>
        <p:nvSpPr>
          <p:cNvPr id="33" name="テキスト ボックス 32">
            <a:extLst>
              <a:ext uri="{FF2B5EF4-FFF2-40B4-BE49-F238E27FC236}">
                <a16:creationId xmlns:a16="http://schemas.microsoft.com/office/drawing/2014/main" id="{D3ECF5F8-1323-28E7-5803-00A77A4EB2C2}"/>
              </a:ext>
            </a:extLst>
          </p:cNvPr>
          <p:cNvSpPr txBox="1"/>
          <p:nvPr/>
        </p:nvSpPr>
        <p:spPr>
          <a:xfrm>
            <a:off x="213064" y="4668688"/>
            <a:ext cx="4188967"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br>
              <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rPr>
            </a:br>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FD58EFCB-D64D-D22B-9AD2-5E4E80C0E019}"/>
              </a:ext>
            </a:extLst>
          </p:cNvPr>
          <p:cNvSpPr txBox="1"/>
          <p:nvPr/>
        </p:nvSpPr>
        <p:spPr>
          <a:xfrm>
            <a:off x="4735093" y="4668687"/>
            <a:ext cx="4204997" cy="707886"/>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それぞれの直線が同じ座標系に存在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8" name="直線矢印コネクタ 37">
            <a:extLst>
              <a:ext uri="{FF2B5EF4-FFF2-40B4-BE49-F238E27FC236}">
                <a16:creationId xmlns:a16="http://schemas.microsoft.com/office/drawing/2014/main" id="{2A740323-017D-E19D-B834-738C7B8A7452}"/>
              </a:ext>
            </a:extLst>
          </p:cNvPr>
          <p:cNvCxnSpPr>
            <a:cxnSpLocks/>
          </p:cNvCxnSpPr>
          <p:nvPr/>
        </p:nvCxnSpPr>
        <p:spPr>
          <a:xfrm>
            <a:off x="700545" y="2990683"/>
            <a:ext cx="538978" cy="9960"/>
          </a:xfrm>
          <a:prstGeom prst="straightConnector1">
            <a:avLst/>
          </a:prstGeom>
          <a:ln w="44450">
            <a:solidFill>
              <a:schemeClr val="tx1"/>
            </a:solidFill>
            <a:tailEnd type="triangle"/>
          </a:ln>
          <a:scene3d>
            <a:camera prst="orthographicFront">
              <a:rot lat="0" lon="0" rev="19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1DC1364-F98F-9781-1D5A-85755D4D3D58}"/>
              </a:ext>
            </a:extLst>
          </p:cNvPr>
          <p:cNvCxnSpPr>
            <a:cxnSpLocks/>
          </p:cNvCxnSpPr>
          <p:nvPr/>
        </p:nvCxnSpPr>
        <p:spPr>
          <a:xfrm>
            <a:off x="743261" y="2743772"/>
            <a:ext cx="399872" cy="7967"/>
          </a:xfrm>
          <a:prstGeom prst="straightConnector1">
            <a:avLst/>
          </a:prstGeom>
          <a:ln w="44450">
            <a:solidFill>
              <a:schemeClr val="tx1"/>
            </a:solidFill>
            <a:tailEnd type="triangle"/>
          </a:ln>
          <a:scene3d>
            <a:camera prst="orthographicFront">
              <a:rot lat="0" lon="0" rev="1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10B1A21-F6AC-4B4C-6032-E820AE8FD107}"/>
              </a:ext>
            </a:extLst>
          </p:cNvPr>
          <p:cNvCxnSpPr>
            <a:cxnSpLocks/>
          </p:cNvCxnSpPr>
          <p:nvPr/>
        </p:nvCxnSpPr>
        <p:spPr>
          <a:xfrm>
            <a:off x="580042" y="3068230"/>
            <a:ext cx="399872" cy="7967"/>
          </a:xfrm>
          <a:prstGeom prst="straightConnector1">
            <a:avLst/>
          </a:prstGeom>
          <a:ln w="44450">
            <a:solidFill>
              <a:schemeClr val="tx1"/>
            </a:solidFill>
            <a:tailEnd type="triangle"/>
          </a:ln>
          <a:scene3d>
            <a:camera prst="orthographicFront">
              <a:rot lat="0" lon="0" rev="17400000"/>
            </a:camera>
            <a:lightRig rig="threePt" dir="t"/>
          </a:scene3d>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1FBA86E-FFA3-47ED-8300-910190328533}"/>
              </a:ext>
            </a:extLst>
          </p:cNvPr>
          <p:cNvSpPr txBox="1"/>
          <p:nvPr/>
        </p:nvSpPr>
        <p:spPr>
          <a:xfrm>
            <a:off x="1146172" y="2975762"/>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C6E1825C-C097-CB9E-9649-BA20D5BF119F}"/>
              </a:ext>
            </a:extLst>
          </p:cNvPr>
          <p:cNvSpPr txBox="1"/>
          <p:nvPr/>
        </p:nvSpPr>
        <p:spPr>
          <a:xfrm>
            <a:off x="723409" y="3127412"/>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5906658F-6FF5-8D6F-467A-0038D8E4CE3B}"/>
              </a:ext>
            </a:extLst>
          </p:cNvPr>
          <p:cNvSpPr txBox="1"/>
          <p:nvPr/>
        </p:nvSpPr>
        <p:spPr>
          <a:xfrm>
            <a:off x="1060580" y="2475853"/>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8C0CC252-1598-F8B6-2A86-A5F708E7B512}"/>
              </a:ext>
            </a:extLst>
          </p:cNvPr>
          <p:cNvCxnSpPr>
            <a:cxnSpLocks/>
          </p:cNvCxnSpPr>
          <p:nvPr/>
        </p:nvCxnSpPr>
        <p:spPr>
          <a:xfrm>
            <a:off x="2699584" y="2787501"/>
            <a:ext cx="538978" cy="9960"/>
          </a:xfrm>
          <a:prstGeom prst="straightConnector1">
            <a:avLst/>
          </a:prstGeom>
          <a:ln w="44450">
            <a:solidFill>
              <a:schemeClr val="tx1"/>
            </a:solidFill>
            <a:tailEnd type="triangle"/>
          </a:ln>
          <a:scene3d>
            <a:camera prst="orthographicFront">
              <a:rot lat="0" lon="0" rev="11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7E042C0-A538-A0B9-B495-B97D85368066}"/>
              </a:ext>
            </a:extLst>
          </p:cNvPr>
          <p:cNvCxnSpPr>
            <a:cxnSpLocks/>
          </p:cNvCxnSpPr>
          <p:nvPr/>
        </p:nvCxnSpPr>
        <p:spPr>
          <a:xfrm>
            <a:off x="2957612" y="2970201"/>
            <a:ext cx="399872" cy="7967"/>
          </a:xfrm>
          <a:prstGeom prst="straightConnector1">
            <a:avLst/>
          </a:prstGeom>
          <a:ln w="44450">
            <a:solidFill>
              <a:schemeClr val="tx1"/>
            </a:solidFill>
            <a:tailEnd type="triangle"/>
          </a:ln>
          <a:scene3d>
            <a:camera prst="orthographicFront">
              <a:rot lat="0" lon="0" rev="14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30069EB-8C7A-95BD-52CB-CB5EA640800B}"/>
              </a:ext>
            </a:extLst>
          </p:cNvPr>
          <p:cNvCxnSpPr>
            <a:cxnSpLocks/>
          </p:cNvCxnSpPr>
          <p:nvPr/>
        </p:nvCxnSpPr>
        <p:spPr>
          <a:xfrm>
            <a:off x="2907726" y="2572826"/>
            <a:ext cx="399872" cy="7967"/>
          </a:xfrm>
          <a:prstGeom prst="straightConnector1">
            <a:avLst/>
          </a:prstGeom>
          <a:ln w="44450">
            <a:solidFill>
              <a:schemeClr val="tx1"/>
            </a:solidFill>
            <a:tailEnd type="triangle"/>
          </a:ln>
          <a:scene3d>
            <a:camera prst="orthographicFront">
              <a:rot lat="0" lon="0" rev="8400000"/>
            </a:camera>
            <a:lightRig rig="threePt" dir="t"/>
          </a:scene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2932A32-6CE3-1F42-D510-71FCAAA9EE88}"/>
              </a:ext>
            </a:extLst>
          </p:cNvPr>
          <p:cNvSpPr txBox="1"/>
          <p:nvPr/>
        </p:nvSpPr>
        <p:spPr>
          <a:xfrm>
            <a:off x="5470952" y="3477610"/>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04D40E67-6791-F2F9-6663-74D267A7620A}"/>
              </a:ext>
            </a:extLst>
          </p:cNvPr>
          <p:cNvSpPr txBox="1"/>
          <p:nvPr/>
        </p:nvSpPr>
        <p:spPr>
          <a:xfrm>
            <a:off x="2528155" y="2642621"/>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テキスト ボックス 51">
            <a:extLst>
              <a:ext uri="{FF2B5EF4-FFF2-40B4-BE49-F238E27FC236}">
                <a16:creationId xmlns:a16="http://schemas.microsoft.com/office/drawing/2014/main" id="{775D0AF0-BDA0-B15E-BA71-25F6F65C1D07}"/>
              </a:ext>
            </a:extLst>
          </p:cNvPr>
          <p:cNvSpPr txBox="1"/>
          <p:nvPr/>
        </p:nvSpPr>
        <p:spPr>
          <a:xfrm>
            <a:off x="2732421" y="2163916"/>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3" name="直線矢印コネクタ 52">
            <a:extLst>
              <a:ext uri="{FF2B5EF4-FFF2-40B4-BE49-F238E27FC236}">
                <a16:creationId xmlns:a16="http://schemas.microsoft.com/office/drawing/2014/main" id="{1B438C2B-42B0-47B3-5390-6EF6DDD45DE0}"/>
              </a:ext>
            </a:extLst>
          </p:cNvPr>
          <p:cNvCxnSpPr>
            <a:cxnSpLocks/>
          </p:cNvCxnSpPr>
          <p:nvPr/>
        </p:nvCxnSpPr>
        <p:spPr>
          <a:xfrm>
            <a:off x="5633158" y="4268709"/>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A9A6E8B-8C6F-E711-5439-690897167E64}"/>
              </a:ext>
            </a:extLst>
          </p:cNvPr>
          <p:cNvCxnSpPr>
            <a:cxnSpLocks/>
          </p:cNvCxnSpPr>
          <p:nvPr/>
        </p:nvCxnSpPr>
        <p:spPr>
          <a:xfrm>
            <a:off x="5613052" y="3932944"/>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092EC6B-54FE-0875-7A18-06826C22DF02}"/>
              </a:ext>
            </a:extLst>
          </p:cNvPr>
          <p:cNvCxnSpPr>
            <a:cxnSpLocks/>
          </p:cNvCxnSpPr>
          <p:nvPr/>
        </p:nvCxnSpPr>
        <p:spPr>
          <a:xfrm>
            <a:off x="5310317" y="3964253"/>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A3615D71-0D01-2DE5-6B2A-3DF5E3FCA0E5}"/>
              </a:ext>
            </a:extLst>
          </p:cNvPr>
          <p:cNvSpPr txBox="1"/>
          <p:nvPr/>
        </p:nvSpPr>
        <p:spPr>
          <a:xfrm>
            <a:off x="6083850" y="433292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64D4D8A7-CB0D-B560-CE28-CE8C189A64A4}"/>
              </a:ext>
            </a:extLst>
          </p:cNvPr>
          <p:cNvSpPr txBox="1"/>
          <p:nvPr/>
        </p:nvSpPr>
        <p:spPr>
          <a:xfrm>
            <a:off x="5995997" y="3747509"/>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C16C9993-8781-809B-A4BD-CA5045F3425B}"/>
              </a:ext>
            </a:extLst>
          </p:cNvPr>
          <p:cNvSpPr txBox="1"/>
          <p:nvPr/>
        </p:nvSpPr>
        <p:spPr>
          <a:xfrm>
            <a:off x="2893501" y="3035350"/>
            <a:ext cx="428323"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正方形/長方形 12">
            <a:hlinkClick r:id="rId12" action="ppaction://hlinksldjump"/>
            <a:extLst>
              <a:ext uri="{FF2B5EF4-FFF2-40B4-BE49-F238E27FC236}">
                <a16:creationId xmlns:a16="http://schemas.microsoft.com/office/drawing/2014/main" id="{49DCA5A0-C1FF-A114-C94B-6DB76A4C3248}"/>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5337620"/>
      </p:ext>
    </p:extLst>
  </p:cSld>
  <p:clrMapOvr>
    <a:masterClrMapping/>
  </p:clrMapOvr>
</p:sld>
</file>

<file path=ppt/theme/theme1.xml><?xml version="1.0" encoding="utf-8"?>
<a:theme xmlns:a="http://schemas.openxmlformats.org/drawingml/2006/main" name="レトロスペクト">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4211</TotalTime>
  <Words>2618</Words>
  <Application>Microsoft Office PowerPoint</Application>
  <PresentationFormat>画面に合わせる (4:3)</PresentationFormat>
  <Paragraphs>375</Paragraphs>
  <Slides>24</Slides>
  <Notes>14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ＭＳ Ｐゴシック</vt:lpstr>
      <vt:lpstr>游ゴシック</vt:lpstr>
      <vt:lpstr>游明朝</vt:lpstr>
      <vt:lpstr>Bodoni MT Black</vt:lpstr>
      <vt:lpstr>Calibri</vt:lpstr>
      <vt:lpstr>Calibri Light</vt:lpstr>
      <vt:lpstr>Cambria Math</vt:lpstr>
      <vt:lpstr>Times New Roman</vt:lpstr>
      <vt:lpstr>レトロスペクト</vt:lpstr>
      <vt:lpstr>C-3 選手の3次元位置を追跡する バレーボール分析支援システム</vt:lpstr>
      <vt:lpstr>研究背景</vt:lpstr>
      <vt:lpstr>研究目的・内容</vt:lpstr>
      <vt:lpstr>コートの撮影</vt:lpstr>
      <vt:lpstr>カメラキャリブレーション</vt:lpstr>
      <vt:lpstr>AlphaPoseによる選手の姿勢推定</vt:lpstr>
      <vt:lpstr>映像間の選手の対応付け（手動）</vt:lpstr>
      <vt:lpstr>選手の3次元位置推定</vt:lpstr>
      <vt:lpstr>選手の3次元位置推定</vt:lpstr>
      <vt:lpstr>選手位置の推定結果(手動)</vt:lpstr>
      <vt:lpstr>研究の流れ</vt:lpstr>
      <vt:lpstr>映像間の選手の対応付け(自動)</vt:lpstr>
      <vt:lpstr>選手位置の推定結果(自動)</vt:lpstr>
      <vt:lpstr>まとめ</vt:lpstr>
      <vt:lpstr>目次</vt:lpstr>
      <vt:lpstr>本研究で撮影・使用した映像</vt:lpstr>
      <vt:lpstr>カメラキャリブレーション（カメラ内部パラメータ）</vt:lpstr>
      <vt:lpstr>カメラキャリブレーション（カメラ外部パラメータ）</vt:lpstr>
      <vt:lpstr>直線の最近点の求め方</vt:lpstr>
      <vt:lpstr>選手配置を知るメリット</vt:lpstr>
      <vt:lpstr>先行研究との推定結果の比較</vt:lpstr>
      <vt:lpstr>システム処理時間</vt:lpstr>
      <vt:lpstr>AlphaPoseの特徴</vt:lpstr>
      <vt:lpstr>選手の交差への対応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深層学習を用いた款状解析システムによる集中度の定量化</dc:title>
  <dc:creator>中田 亘</dc:creator>
  <cp:lastModifiedBy>Sano Yuma</cp:lastModifiedBy>
  <cp:revision>573</cp:revision>
  <cp:lastPrinted>2020-01-20T20:32:45Z</cp:lastPrinted>
  <dcterms:created xsi:type="dcterms:W3CDTF">2020-01-04T21:19:10Z</dcterms:created>
  <dcterms:modified xsi:type="dcterms:W3CDTF">2023-02-01T13:55:23Z</dcterms:modified>
</cp:coreProperties>
</file>